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80" r:id="rId3"/>
    <p:sldId id="258" r:id="rId4"/>
    <p:sldId id="267" r:id="rId5"/>
    <p:sldId id="285" r:id="rId6"/>
    <p:sldId id="288" r:id="rId7"/>
    <p:sldId id="281" r:id="rId8"/>
    <p:sldId id="286" r:id="rId9"/>
    <p:sldId id="287" r:id="rId10"/>
    <p:sldId id="289" r:id="rId11"/>
    <p:sldId id="290" r:id="rId12"/>
    <p:sldId id="278" r:id="rId13"/>
    <p:sldId id="264" r:id="rId14"/>
  </p:sldIdLst>
  <p:sldSz cx="10693400" cy="7569200"/>
  <p:notesSz cx="6858000" cy="9144000"/>
  <p:embeddedFontLst>
    <p:embeddedFont>
      <p:font typeface="NanumSquare Regular" panose="020B0600000101010101" charset="-127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249" autoAdjust="0"/>
  </p:normalViewPr>
  <p:slideViewPr>
    <p:cSldViewPr>
      <p:cViewPr varScale="1">
        <p:scale>
          <a:sx n="101" d="100"/>
          <a:sy n="101" d="100"/>
        </p:scale>
        <p:origin x="138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D2A0D0FB-DCD9-4E54-865E-05E037E877AB}" type="datetimeFigureOut">
              <a:rPr lang="ko-KR" altLang="en-US" smtClean="0"/>
              <a:pPr/>
              <a:t>2025-11-20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143000"/>
            <a:ext cx="43592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C3FCE1FC-FF6A-42E1-9AB2-A2DE1A63EEE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821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바탕" panose="02030600000101010101" pitchFamily="18" charset="-127"/>
        <a:ea typeface="바탕" panose="02030600000101010101" pitchFamily="18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바탕" panose="02030600000101010101" pitchFamily="18" charset="-127"/>
        <a:ea typeface="바탕" panose="02030600000101010101" pitchFamily="18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바탕" panose="02030600000101010101" pitchFamily="18" charset="-127"/>
        <a:ea typeface="바탕" panose="02030600000101010101" pitchFamily="18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바탕" panose="02030600000101010101" pitchFamily="18" charset="-127"/>
        <a:ea typeface="바탕" panose="02030600000101010101" pitchFamily="18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바탕" panose="02030600000101010101" pitchFamily="18" charset="-127"/>
        <a:ea typeface="바탕" panose="02030600000101010101" pitchFamily="18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544CF-4FA8-5884-80D6-98CAF717B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18ABA6-B66B-6EA5-E4A7-06FD6D712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0819554-10CB-B6CF-FC15-5119B68FF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35192C-615F-C64B-DFCC-CD1EC4275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E1FC-FF6A-42E1-9AB2-A2DE1A63EEE6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687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E1FC-FF6A-42E1-9AB2-A2DE1A63EEE6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598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48646-08BD-E883-9063-CFDC77A98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A360E78-A239-0CFE-B20D-EB8943374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E57D622-1CA0-880D-A117-D36156152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4185B1-6083-E014-D9D4-D0E620593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E1FC-FF6A-42E1-9AB2-A2DE1A63EEE6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5791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A1E59-E83E-AB17-092C-1AE93BC5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09221B5-0F40-6C09-F104-4C239A66A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328ED92-84FE-4EEB-2A4E-16A6CA53C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DC6CC6-E0EB-4C52-09D9-38A508C63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E1FC-FF6A-42E1-9AB2-A2DE1A63EEE6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0520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86EF7-F74E-1CD4-8BA0-BAF26F290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4FB74E-2089-9533-0F3A-2F7BDE06A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7B1DB91-6E26-B4FE-FD68-94803BE53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32B46C1-B1E4-ADA0-B35D-B7FBE662A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E1FC-FF6A-42E1-9AB2-A2DE1A63EEE6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258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4617A-199A-1911-E71D-6868FED18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F2C4D6-22AB-41B6-F6E3-D64865FB1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A7F887F-8F6A-AB39-636B-DE77D4B86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F7C902-1AD7-1848-3FDA-004B8C8BF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E1FC-FF6A-42E1-9AB2-A2DE1A63EEE6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0933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E1FC-FF6A-42E1-9AB2-A2DE1A63EEE6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314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ure-grub-climbing.ngrok-free.app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B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9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1028700" y="1689100"/>
            <a:ext cx="8636000" cy="4191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6300" y="2971800"/>
            <a:ext cx="89535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8770"/>
              </a:lnSpc>
            </a:pPr>
            <a:r>
              <a:rPr lang="ko-KR" sz="7000" b="0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스마트팜</a:t>
            </a:r>
            <a:r>
              <a:rPr lang="en-US" sz="7000" b="0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 AI Hub: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600" y="4749800"/>
            <a:ext cx="3073400" cy="482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02100" y="4826000"/>
            <a:ext cx="24511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8395"/>
              </a:lnSpc>
            </a:pPr>
            <a:r>
              <a:rPr lang="ko-KR" sz="1700" b="0" i="0" u="none" strike="noStrike" spc="-100" dirty="0">
                <a:solidFill>
                  <a:srgbClr val="FFFFFF"/>
                </a:solidFill>
                <a:ea typeface="NanumSquare Regular"/>
              </a:rPr>
              <a:t>농가</a:t>
            </a:r>
            <a:r>
              <a:rPr lang="en-US" sz="1700" b="0" i="0" u="none" strike="noStrike" spc="-100" dirty="0">
                <a:solidFill>
                  <a:srgbClr val="FFFFFF"/>
                </a:solidFill>
                <a:latin typeface="NanumSquare Regular"/>
              </a:rPr>
              <a:t> </a:t>
            </a:r>
            <a:r>
              <a:rPr lang="ko-KR" sz="1700" b="0" i="0" u="none" strike="noStrike" spc="-100" dirty="0">
                <a:solidFill>
                  <a:srgbClr val="FFFFFF"/>
                </a:solidFill>
                <a:ea typeface="NanumSquare Regular"/>
              </a:rPr>
              <a:t>모니터링</a:t>
            </a:r>
            <a:r>
              <a:rPr lang="en-US" sz="1700" b="0" i="0" u="none" strike="noStrike" spc="-100" dirty="0">
                <a:solidFill>
                  <a:srgbClr val="FFFFFF"/>
                </a:solidFill>
                <a:latin typeface="NanumSquare Regular"/>
              </a:rPr>
              <a:t> </a:t>
            </a:r>
            <a:r>
              <a:rPr lang="ko-KR" sz="1700" b="0" i="0" u="none" strike="noStrike" spc="-100" dirty="0">
                <a:solidFill>
                  <a:srgbClr val="FFFFFF"/>
                </a:solidFill>
                <a:ea typeface="NanumSquare Regular"/>
              </a:rPr>
              <a:t>자동화</a:t>
            </a:r>
            <a:r>
              <a:rPr lang="en-US" sz="1700" b="0" i="0" u="none" strike="noStrike" spc="-100" dirty="0">
                <a:solidFill>
                  <a:srgbClr val="FFFFFF"/>
                </a:solidFill>
                <a:latin typeface="NanumSquare Regular"/>
              </a:rPr>
              <a:t> </a:t>
            </a:r>
            <a:r>
              <a:rPr lang="ko-KR" sz="1700" b="0" i="0" u="none" strike="noStrike" spc="-100" dirty="0">
                <a:solidFill>
                  <a:srgbClr val="FFFFFF"/>
                </a:solidFill>
                <a:ea typeface="NanumSquare Regular"/>
              </a:rPr>
              <a:t>플랫폼</a:t>
            </a:r>
            <a:endParaRPr lang="ko-KR" altLang="en-US" sz="1700" b="0" i="0" u="none" strike="noStrike" spc="-100" dirty="0">
              <a:solidFill>
                <a:srgbClr val="FFFFFF"/>
              </a:solidFill>
              <a:ea typeface="NanumSquare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51300" y="6121400"/>
            <a:ext cx="25146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88395"/>
              </a:lnSpc>
            </a:pPr>
            <a:r>
              <a:rPr lang="ko-KR" sz="1050" b="0" i="0" u="none" strike="noStrike" dirty="0">
                <a:solidFill>
                  <a:srgbClr val="787878"/>
                </a:solidFill>
                <a:ea typeface="NanumSquare Regular"/>
              </a:rPr>
              <a:t>팀장</a:t>
            </a:r>
            <a:r>
              <a:rPr lang="en-US" sz="1050" b="0" i="0" u="none" strike="noStrike" dirty="0">
                <a:solidFill>
                  <a:srgbClr val="787878"/>
                </a:solidFill>
                <a:latin typeface="NanumSquare Regular"/>
              </a:rPr>
              <a:t>: </a:t>
            </a:r>
            <a:r>
              <a:rPr lang="ko-KR" sz="1050" b="0" i="0" u="none" strike="noStrike" dirty="0">
                <a:solidFill>
                  <a:srgbClr val="787878"/>
                </a:solidFill>
                <a:ea typeface="NanumSquare Regular"/>
              </a:rPr>
              <a:t>박종범</a:t>
            </a:r>
          </a:p>
          <a:p>
            <a:pPr lvl="0">
              <a:lnSpc>
                <a:spcPct val="88395"/>
              </a:lnSpc>
            </a:pPr>
            <a:r>
              <a:rPr lang="ko-KR" sz="1050" b="0" i="0" u="none" strike="noStrike" dirty="0">
                <a:solidFill>
                  <a:srgbClr val="787878"/>
                </a:solidFill>
                <a:ea typeface="NanumSquare Regular"/>
              </a:rPr>
              <a:t>팀원</a:t>
            </a:r>
            <a:r>
              <a:rPr lang="en-US" sz="1050" b="0" i="0" u="none" strike="noStrike" dirty="0">
                <a:solidFill>
                  <a:srgbClr val="787878"/>
                </a:solidFill>
                <a:latin typeface="NanumSquare Regular"/>
              </a:rPr>
              <a:t>: </a:t>
            </a:r>
            <a:r>
              <a:rPr lang="ko-KR" sz="1050" b="0" i="0" u="none" strike="noStrike" dirty="0">
                <a:solidFill>
                  <a:srgbClr val="787878"/>
                </a:solidFill>
                <a:ea typeface="NanumSquare Regular"/>
              </a:rPr>
              <a:t>박재민</a:t>
            </a:r>
            <a:r>
              <a:rPr lang="en-US" sz="1050" b="0" i="0" u="none" strike="noStrike" dirty="0">
                <a:solidFill>
                  <a:srgbClr val="787878"/>
                </a:solidFill>
                <a:latin typeface="NanumSquare Regular"/>
              </a:rPr>
              <a:t>, </a:t>
            </a:r>
            <a:r>
              <a:rPr lang="ko-KR" sz="1050" b="0" i="0" u="none" strike="noStrike" dirty="0">
                <a:solidFill>
                  <a:srgbClr val="787878"/>
                </a:solidFill>
                <a:ea typeface="NanumSquare Regular"/>
              </a:rPr>
              <a:t>박준영</a:t>
            </a:r>
            <a:r>
              <a:rPr lang="en-US" sz="1050" b="0" i="0" u="none" strike="noStrike" dirty="0">
                <a:solidFill>
                  <a:srgbClr val="787878"/>
                </a:solidFill>
                <a:latin typeface="NanumSquare Regular"/>
              </a:rPr>
              <a:t>, </a:t>
            </a:r>
            <a:r>
              <a:rPr lang="ko-KR" sz="1050" b="0" i="0" u="none" strike="noStrike" dirty="0">
                <a:solidFill>
                  <a:srgbClr val="787878"/>
                </a:solidFill>
                <a:ea typeface="NanumSquare Regular"/>
              </a:rPr>
              <a:t>이기영</a:t>
            </a:r>
            <a:r>
              <a:rPr lang="en-US" sz="1050" b="0" i="0" u="none" strike="noStrike" dirty="0">
                <a:solidFill>
                  <a:srgbClr val="787878"/>
                </a:solidFill>
                <a:latin typeface="NanumSquare Regular"/>
              </a:rPr>
              <a:t>, </a:t>
            </a:r>
            <a:r>
              <a:rPr lang="ko-KR" sz="1050" b="0" i="0" u="none" strike="noStrike" dirty="0">
                <a:solidFill>
                  <a:srgbClr val="787878"/>
                </a:solidFill>
                <a:ea typeface="NanumSquare Regular"/>
              </a:rPr>
              <a:t>정주영</a:t>
            </a:r>
            <a:r>
              <a:rPr lang="en-US" sz="1050" b="0" i="0" u="none" strike="noStrike" dirty="0">
                <a:solidFill>
                  <a:srgbClr val="787878"/>
                </a:solidFill>
                <a:latin typeface="NanumSquare Regular"/>
              </a:rPr>
              <a:t>, </a:t>
            </a:r>
            <a:r>
              <a:rPr lang="ko-KR" sz="1050" b="0" i="0" u="none" strike="noStrike" dirty="0">
                <a:solidFill>
                  <a:srgbClr val="787878"/>
                </a:solidFill>
                <a:ea typeface="NanumSquare Regular"/>
              </a:rPr>
              <a:t>표주원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8B8A1-DC32-EAE3-1FBA-084733C2A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83715F84-F791-3BB4-539C-1905E61C5D1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3C2B8F3D-7BE1-9929-7BAD-8CBBB273518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72A56E3-57B8-087A-9993-DF5AB59837C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1D3683D-1668-FD60-8510-9DC8553A191D}"/>
              </a:ext>
            </a:extLst>
          </p:cNvPr>
          <p:cNvGrpSpPr/>
          <p:nvPr/>
        </p:nvGrpSpPr>
        <p:grpSpPr>
          <a:xfrm>
            <a:off x="0" y="-25400"/>
            <a:ext cx="10693400" cy="7594600"/>
            <a:chOff x="0" y="-25400"/>
            <a:chExt cx="10693400" cy="759460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CC143FC6-05DA-5350-53FF-FA2BA2F84E56}"/>
                </a:ext>
              </a:extLst>
            </p:cNvPr>
            <p:cNvGrpSpPr/>
            <p:nvPr/>
          </p:nvGrpSpPr>
          <p:grpSpPr>
            <a:xfrm>
              <a:off x="0" y="-25400"/>
              <a:ext cx="10693400" cy="7594600"/>
              <a:chOff x="0" y="-25400"/>
              <a:chExt cx="10693400" cy="7594600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B9E0BB2F-10C9-79FD-44B6-170BC220F7AC}"/>
                  </a:ext>
                </a:extLst>
              </p:cNvPr>
              <p:cNvGrpSpPr/>
              <p:nvPr/>
            </p:nvGrpSpPr>
            <p:grpSpPr>
              <a:xfrm>
                <a:off x="0" y="-25400"/>
                <a:ext cx="10693400" cy="7594600"/>
                <a:chOff x="0" y="-25400"/>
                <a:chExt cx="10693400" cy="7594600"/>
              </a:xfrm>
            </p:grpSpPr>
            <p:pic>
              <p:nvPicPr>
                <p:cNvPr id="2" name="Picture 2">
                  <a:extLst>
                    <a:ext uri="{FF2B5EF4-FFF2-40B4-BE49-F238E27FC236}">
                      <a16:creationId xmlns:a16="http://schemas.microsoft.com/office/drawing/2014/main" id="{53EBC348-A4EC-A051-940B-DAFB7E1D49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0693400" cy="7569200"/>
                </a:xfrm>
                <a:prstGeom prst="rect">
                  <a:avLst/>
                </a:prstGeom>
              </p:spPr>
            </p:pic>
            <p:grpSp>
              <p:nvGrpSpPr>
                <p:cNvPr id="17" name="그룹 16">
                  <a:extLst>
                    <a:ext uri="{FF2B5EF4-FFF2-40B4-BE49-F238E27FC236}">
                      <a16:creationId xmlns:a16="http://schemas.microsoft.com/office/drawing/2014/main" id="{43BE54DC-B266-9861-03F9-52364BB0032C}"/>
                    </a:ext>
                  </a:extLst>
                </p:cNvPr>
                <p:cNvGrpSpPr/>
                <p:nvPr/>
              </p:nvGrpSpPr>
              <p:grpSpPr>
                <a:xfrm>
                  <a:off x="317500" y="-25400"/>
                  <a:ext cx="3175000" cy="1333500"/>
                  <a:chOff x="6807200" y="812800"/>
                  <a:chExt cx="3175000" cy="1333500"/>
                </a:xfrm>
              </p:grpSpPr>
              <p:pic>
                <p:nvPicPr>
                  <p:cNvPr id="14" name="Picture 14">
                    <a:extLst>
                      <a:ext uri="{FF2B5EF4-FFF2-40B4-BE49-F238E27FC236}">
                        <a16:creationId xmlns:a16="http://schemas.microsoft.com/office/drawing/2014/main" id="{C4B25154-9543-3313-0EEF-7675D5CFB3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8100000">
                    <a:off x="7035800" y="1244600"/>
                    <a:ext cx="685800" cy="50800"/>
                  </a:xfrm>
                  <a:prstGeom prst="rect">
                    <a:avLst/>
                  </a:prstGeom>
                </p:spPr>
              </p:pic>
              <p:grpSp>
                <p:nvGrpSpPr>
                  <p:cNvPr id="16" name="그룹 15">
                    <a:extLst>
                      <a:ext uri="{FF2B5EF4-FFF2-40B4-BE49-F238E27FC236}">
                        <a16:creationId xmlns:a16="http://schemas.microsoft.com/office/drawing/2014/main" id="{127F033D-665C-EAA7-4162-A78D8653E3C8}"/>
                      </a:ext>
                    </a:extLst>
                  </p:cNvPr>
                  <p:cNvGrpSpPr/>
                  <p:nvPr/>
                </p:nvGrpSpPr>
                <p:grpSpPr>
                  <a:xfrm>
                    <a:off x="6807200" y="812800"/>
                    <a:ext cx="3175000" cy="1333500"/>
                    <a:chOff x="6807200" y="812800"/>
                    <a:chExt cx="3175000" cy="1333500"/>
                  </a:xfrm>
                </p:grpSpPr>
                <p:sp>
                  <p:nvSpPr>
                    <p:cNvPr id="10" name="TextBox 10">
                      <a:extLst>
                        <a:ext uri="{FF2B5EF4-FFF2-40B4-BE49-F238E27FC236}">
                          <a16:creationId xmlns:a16="http://schemas.microsoft.com/office/drawing/2014/main" id="{1BA5017B-846C-1C79-03E3-3FE266DB96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07200" y="901700"/>
                      <a:ext cx="3175000" cy="12446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98936"/>
                        </a:lnSpc>
                      </a:pPr>
                      <a:r>
                        <a:rPr lang="ko-KR" altLang="en-US" sz="3800" b="1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추가된</a:t>
                      </a:r>
                      <a:r>
                        <a:rPr lang="ko-KR" altLang="en-US" sz="3800" b="1" i="0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기능</a:t>
                      </a:r>
                      <a:endParaRPr lang="ko-KR" sz="3800" b="1" i="0" u="none" strike="noStrike" dirty="0">
                        <a:solidFill>
                          <a:srgbClr val="214301"/>
                        </a:solidFill>
                        <a:latin typeface="바탕" panose="02030600000101010101" pitchFamily="18" charset="-127"/>
                        <a:ea typeface="바탕" panose="02030600000101010101" pitchFamily="18" charset="-127"/>
                      </a:endParaRPr>
                    </a:p>
                  </p:txBody>
                </p:sp>
                <p:sp>
                  <p:nvSpPr>
                    <p:cNvPr id="15" name="TextBox 15">
                      <a:extLst>
                        <a:ext uri="{FF2B5EF4-FFF2-40B4-BE49-F238E27FC236}">
                          <a16:creationId xmlns:a16="http://schemas.microsoft.com/office/drawing/2014/main" id="{E924758C-17DA-06C4-DC85-07BAE61901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3400" y="812800"/>
                      <a:ext cx="444500" cy="7239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137780"/>
                        </a:lnSpc>
                      </a:pPr>
                      <a:r>
                        <a:rPr lang="en-US" sz="4000" b="0" i="1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227A8EA5-C2EB-5D77-FC0E-B26A0AA5F947}"/>
                  </a:ext>
                </a:extLst>
              </p:cNvPr>
              <p:cNvGrpSpPr/>
              <p:nvPr/>
            </p:nvGrpSpPr>
            <p:grpSpPr>
              <a:xfrm>
                <a:off x="698499" y="1458202"/>
                <a:ext cx="9296400" cy="5831596"/>
                <a:chOff x="1425127" y="1459920"/>
                <a:chExt cx="7815500" cy="5583755"/>
              </a:xfrm>
            </p:grpSpPr>
            <p:pic>
              <p:nvPicPr>
                <p:cNvPr id="3" name="Picture 3">
                  <a:extLst>
                    <a:ext uri="{FF2B5EF4-FFF2-40B4-BE49-F238E27FC236}">
                      <a16:creationId xmlns:a16="http://schemas.microsoft.com/office/drawing/2014/main" id="{8E1B5732-1F59-71E4-42AA-5436571A2C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87000"/>
                </a:blip>
                <a:stretch>
                  <a:fillRect/>
                </a:stretch>
              </p:blipFill>
              <p:spPr>
                <a:xfrm>
                  <a:off x="1425127" y="1498600"/>
                  <a:ext cx="7815500" cy="5545075"/>
                </a:xfrm>
                <a:prstGeom prst="rect">
                  <a:avLst/>
                </a:prstGeom>
              </p:spPr>
            </p:pic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2AFC308F-381E-FD99-C013-B97D9CE4B951}"/>
                    </a:ext>
                  </a:extLst>
                </p:cNvPr>
                <p:cNvSpPr txBox="1"/>
                <p:nvPr/>
              </p:nvSpPr>
              <p:spPr>
                <a:xfrm>
                  <a:off x="2642295" y="1459920"/>
                  <a:ext cx="5381164" cy="1094423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137780"/>
                    </a:lnSpc>
                  </a:pPr>
                  <a:r>
                    <a:rPr lang="ko-KR" altLang="en-US" sz="2400" b="0" i="1" u="none" strike="noStrike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모바일 지원</a:t>
                  </a:r>
                  <a:endParaRPr lang="en-US" altLang="ko-KR" sz="2400" b="0" i="1" u="none" strike="noStrike" dirty="0">
                    <a:solidFill>
                      <a:srgbClr val="FFFFFF"/>
                    </a:solidFill>
                    <a:latin typeface="바탕" panose="02030600000101010101" pitchFamily="18" charset="-127"/>
                    <a:ea typeface="바탕" panose="02030600000101010101" pitchFamily="18" charset="-127"/>
                  </a:endParaRPr>
                </a:p>
              </p:txBody>
            </p:sp>
          </p:grpSp>
        </p:grp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B5F3A6F6-A250-045E-C3AB-66E5AC1EC05C}"/>
                </a:ext>
              </a:extLst>
            </p:cNvPr>
            <p:cNvSpPr txBox="1"/>
            <p:nvPr/>
          </p:nvSpPr>
          <p:spPr>
            <a:xfrm>
              <a:off x="3213100" y="5883010"/>
              <a:ext cx="5562600" cy="12783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농장 정보 열람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알림 기능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사진 업로드 및 추론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CB2493F3-6234-E31C-3E70-8B01A224F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28" y="2954816"/>
            <a:ext cx="4254847" cy="264879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8A9AE4D-72A0-66BF-F5FE-AB69B114A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727" y="2939228"/>
            <a:ext cx="4254847" cy="26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A5A28-60C6-ADFD-AD59-3D1B9B39E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03FB22EC-4F29-E30F-7397-0F3E973A11F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8AA924D-A4A1-1EF9-8DCE-31008DE3CCD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BA993289-81C1-9867-7AF4-D30FBEF50CF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6A22971-98BD-8308-4075-793707350FC6}"/>
              </a:ext>
            </a:extLst>
          </p:cNvPr>
          <p:cNvGrpSpPr/>
          <p:nvPr/>
        </p:nvGrpSpPr>
        <p:grpSpPr>
          <a:xfrm>
            <a:off x="0" y="-25400"/>
            <a:ext cx="10693400" cy="7594600"/>
            <a:chOff x="0" y="-25400"/>
            <a:chExt cx="10693400" cy="759460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16D48A82-F9A6-295A-B885-223973B2CEB2}"/>
                </a:ext>
              </a:extLst>
            </p:cNvPr>
            <p:cNvGrpSpPr/>
            <p:nvPr/>
          </p:nvGrpSpPr>
          <p:grpSpPr>
            <a:xfrm>
              <a:off x="0" y="-25400"/>
              <a:ext cx="10693400" cy="7594600"/>
              <a:chOff x="0" y="-25400"/>
              <a:chExt cx="10693400" cy="7594600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52E40D15-34F3-81C1-F08E-DA2210EC6796}"/>
                  </a:ext>
                </a:extLst>
              </p:cNvPr>
              <p:cNvGrpSpPr/>
              <p:nvPr/>
            </p:nvGrpSpPr>
            <p:grpSpPr>
              <a:xfrm>
                <a:off x="0" y="-25400"/>
                <a:ext cx="10693400" cy="7594600"/>
                <a:chOff x="0" y="-25400"/>
                <a:chExt cx="10693400" cy="7594600"/>
              </a:xfrm>
            </p:grpSpPr>
            <p:pic>
              <p:nvPicPr>
                <p:cNvPr id="2" name="Picture 2">
                  <a:extLst>
                    <a:ext uri="{FF2B5EF4-FFF2-40B4-BE49-F238E27FC236}">
                      <a16:creationId xmlns:a16="http://schemas.microsoft.com/office/drawing/2014/main" id="{EDDB3813-4441-F1F2-502A-4265EE68DF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0693400" cy="7569200"/>
                </a:xfrm>
                <a:prstGeom prst="rect">
                  <a:avLst/>
                </a:prstGeom>
              </p:spPr>
            </p:pic>
            <p:grpSp>
              <p:nvGrpSpPr>
                <p:cNvPr id="17" name="그룹 16">
                  <a:extLst>
                    <a:ext uri="{FF2B5EF4-FFF2-40B4-BE49-F238E27FC236}">
                      <a16:creationId xmlns:a16="http://schemas.microsoft.com/office/drawing/2014/main" id="{42B32A6A-EE61-E742-D0B5-CFBB99104BBC}"/>
                    </a:ext>
                  </a:extLst>
                </p:cNvPr>
                <p:cNvGrpSpPr/>
                <p:nvPr/>
              </p:nvGrpSpPr>
              <p:grpSpPr>
                <a:xfrm>
                  <a:off x="317500" y="-25400"/>
                  <a:ext cx="3175000" cy="1333500"/>
                  <a:chOff x="6807200" y="812800"/>
                  <a:chExt cx="3175000" cy="1333500"/>
                </a:xfrm>
              </p:grpSpPr>
              <p:pic>
                <p:nvPicPr>
                  <p:cNvPr id="14" name="Picture 14">
                    <a:extLst>
                      <a:ext uri="{FF2B5EF4-FFF2-40B4-BE49-F238E27FC236}">
                        <a16:creationId xmlns:a16="http://schemas.microsoft.com/office/drawing/2014/main" id="{51B93950-468C-90D7-CDF9-2DF74D8FD3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8100000">
                    <a:off x="7035800" y="1244600"/>
                    <a:ext cx="685800" cy="50800"/>
                  </a:xfrm>
                  <a:prstGeom prst="rect">
                    <a:avLst/>
                  </a:prstGeom>
                </p:spPr>
              </p:pic>
              <p:grpSp>
                <p:nvGrpSpPr>
                  <p:cNvPr id="16" name="그룹 15">
                    <a:extLst>
                      <a:ext uri="{FF2B5EF4-FFF2-40B4-BE49-F238E27FC236}">
                        <a16:creationId xmlns:a16="http://schemas.microsoft.com/office/drawing/2014/main" id="{871FB3DB-0562-5618-8757-486DD9169386}"/>
                      </a:ext>
                    </a:extLst>
                  </p:cNvPr>
                  <p:cNvGrpSpPr/>
                  <p:nvPr/>
                </p:nvGrpSpPr>
                <p:grpSpPr>
                  <a:xfrm>
                    <a:off x="6807200" y="812800"/>
                    <a:ext cx="3175000" cy="1333500"/>
                    <a:chOff x="6807200" y="812800"/>
                    <a:chExt cx="3175000" cy="1333500"/>
                  </a:xfrm>
                </p:grpSpPr>
                <p:sp>
                  <p:nvSpPr>
                    <p:cNvPr id="10" name="TextBox 10">
                      <a:extLst>
                        <a:ext uri="{FF2B5EF4-FFF2-40B4-BE49-F238E27FC236}">
                          <a16:creationId xmlns:a16="http://schemas.microsoft.com/office/drawing/2014/main" id="{592E59DD-5494-C694-0F7B-820B7089C4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07200" y="901700"/>
                      <a:ext cx="3175000" cy="12446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98936"/>
                        </a:lnSpc>
                      </a:pPr>
                      <a:r>
                        <a:rPr lang="ko-KR" altLang="en-US" sz="3800" b="1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추가된</a:t>
                      </a:r>
                      <a:r>
                        <a:rPr lang="ko-KR" altLang="en-US" sz="3800" b="1" i="0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기능</a:t>
                      </a:r>
                      <a:endParaRPr lang="ko-KR" sz="3800" b="1" i="0" u="none" strike="noStrike" dirty="0">
                        <a:solidFill>
                          <a:srgbClr val="214301"/>
                        </a:solidFill>
                        <a:latin typeface="바탕" panose="02030600000101010101" pitchFamily="18" charset="-127"/>
                        <a:ea typeface="바탕" panose="02030600000101010101" pitchFamily="18" charset="-127"/>
                      </a:endParaRPr>
                    </a:p>
                  </p:txBody>
                </p:sp>
                <p:sp>
                  <p:nvSpPr>
                    <p:cNvPr id="15" name="TextBox 15">
                      <a:extLst>
                        <a:ext uri="{FF2B5EF4-FFF2-40B4-BE49-F238E27FC236}">
                          <a16:creationId xmlns:a16="http://schemas.microsoft.com/office/drawing/2014/main" id="{C3A6312F-0E5B-4BD0-26EB-37C3B35A00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3400" y="812800"/>
                      <a:ext cx="444500" cy="7239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137780"/>
                        </a:lnSpc>
                      </a:pPr>
                      <a:r>
                        <a:rPr lang="en-US" sz="4000" b="0" i="1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6E4BEC60-ED03-E6AC-E94C-43031021CC32}"/>
                  </a:ext>
                </a:extLst>
              </p:cNvPr>
              <p:cNvGrpSpPr/>
              <p:nvPr/>
            </p:nvGrpSpPr>
            <p:grpSpPr>
              <a:xfrm>
                <a:off x="698499" y="1458202"/>
                <a:ext cx="9296400" cy="5831596"/>
                <a:chOff x="1425127" y="1459920"/>
                <a:chExt cx="7815500" cy="5583755"/>
              </a:xfrm>
            </p:grpSpPr>
            <p:pic>
              <p:nvPicPr>
                <p:cNvPr id="3" name="Picture 3">
                  <a:extLst>
                    <a:ext uri="{FF2B5EF4-FFF2-40B4-BE49-F238E27FC236}">
                      <a16:creationId xmlns:a16="http://schemas.microsoft.com/office/drawing/2014/main" id="{3AC80A7A-EC22-9DB1-E0BE-BA6B506FF2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87000"/>
                </a:blip>
                <a:stretch>
                  <a:fillRect/>
                </a:stretch>
              </p:blipFill>
              <p:spPr>
                <a:xfrm>
                  <a:off x="1425127" y="1498600"/>
                  <a:ext cx="7815500" cy="5545075"/>
                </a:xfrm>
                <a:prstGeom prst="rect">
                  <a:avLst/>
                </a:prstGeom>
              </p:spPr>
            </p:pic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D05E58E1-BE7C-E381-CF44-16F347A17C36}"/>
                    </a:ext>
                  </a:extLst>
                </p:cNvPr>
                <p:cNvSpPr txBox="1"/>
                <p:nvPr/>
              </p:nvSpPr>
              <p:spPr>
                <a:xfrm>
                  <a:off x="2642295" y="1459920"/>
                  <a:ext cx="5381164" cy="1094423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137780"/>
                    </a:lnSpc>
                  </a:pPr>
                  <a:r>
                    <a:rPr lang="ko-KR" altLang="en-US" sz="2400" i="1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연결 안정성 확립</a:t>
                  </a:r>
                  <a:endParaRPr lang="en-US" altLang="ko-KR" sz="2400" b="0" i="1" u="none" strike="noStrike" dirty="0">
                    <a:solidFill>
                      <a:srgbClr val="FFFFFF"/>
                    </a:solidFill>
                    <a:latin typeface="바탕" panose="02030600000101010101" pitchFamily="18" charset="-127"/>
                    <a:ea typeface="바탕" panose="02030600000101010101" pitchFamily="18" charset="-127"/>
                  </a:endParaRPr>
                </a:p>
              </p:txBody>
            </p:sp>
          </p:grpSp>
        </p:grp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10ADF49E-0A44-DFE9-F99A-400BA40D7E4D}"/>
                </a:ext>
              </a:extLst>
            </p:cNvPr>
            <p:cNvSpPr txBox="1"/>
            <p:nvPr/>
          </p:nvSpPr>
          <p:spPr>
            <a:xfrm>
              <a:off x="4203700" y="5462635"/>
              <a:ext cx="2476499" cy="116967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>
                <a:lnSpc>
                  <a:spcPct val="137780"/>
                </a:lnSpc>
              </a:pP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연결 방식 수정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pic>
        <p:nvPicPr>
          <p:cNvPr id="1026" name="Picture 2" descr="기기 이전 ">
            <a:extLst>
              <a:ext uri="{FF2B5EF4-FFF2-40B4-BE49-F238E27FC236}">
                <a16:creationId xmlns:a16="http://schemas.microsoft.com/office/drawing/2014/main" id="{F444962A-2062-3D16-9E48-F68B7C87E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99" y="2466711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53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F21C7-4C3D-5F01-E48A-12945C617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009F2F4F-5335-3123-5E62-7AC941C6563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1CF8254-BFA2-6759-C042-43692A5915F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D72A7FA-4327-F73F-6147-19FB1066949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28B4A8B-A8ED-58E9-3448-C317AA6672CE}"/>
              </a:ext>
            </a:extLst>
          </p:cNvPr>
          <p:cNvGrpSpPr/>
          <p:nvPr/>
        </p:nvGrpSpPr>
        <p:grpSpPr>
          <a:xfrm>
            <a:off x="0" y="-25400"/>
            <a:ext cx="10693400" cy="7594600"/>
            <a:chOff x="0" y="-25400"/>
            <a:chExt cx="10693400" cy="759460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8C08E94C-C286-5917-F752-AE27FE88AC5C}"/>
                </a:ext>
              </a:extLst>
            </p:cNvPr>
            <p:cNvGrpSpPr/>
            <p:nvPr/>
          </p:nvGrpSpPr>
          <p:grpSpPr>
            <a:xfrm>
              <a:off x="0" y="-25400"/>
              <a:ext cx="10693400" cy="7594600"/>
              <a:chOff x="0" y="-25400"/>
              <a:chExt cx="10693400" cy="7594600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8F5C6644-07C4-54D1-6C21-B6BE1E8D3B3C}"/>
                  </a:ext>
                </a:extLst>
              </p:cNvPr>
              <p:cNvGrpSpPr/>
              <p:nvPr/>
            </p:nvGrpSpPr>
            <p:grpSpPr>
              <a:xfrm>
                <a:off x="0" y="-25400"/>
                <a:ext cx="10693400" cy="7594600"/>
                <a:chOff x="0" y="-25400"/>
                <a:chExt cx="10693400" cy="7594600"/>
              </a:xfrm>
            </p:grpSpPr>
            <p:pic>
              <p:nvPicPr>
                <p:cNvPr id="2" name="Picture 2">
                  <a:extLst>
                    <a:ext uri="{FF2B5EF4-FFF2-40B4-BE49-F238E27FC236}">
                      <a16:creationId xmlns:a16="http://schemas.microsoft.com/office/drawing/2014/main" id="{C66E2FC7-2774-D92A-2A39-CE7C3CABC8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0693400" cy="7569200"/>
                </a:xfrm>
                <a:prstGeom prst="rect">
                  <a:avLst/>
                </a:prstGeom>
              </p:spPr>
            </p:pic>
            <p:grpSp>
              <p:nvGrpSpPr>
                <p:cNvPr id="17" name="그룹 16">
                  <a:extLst>
                    <a:ext uri="{FF2B5EF4-FFF2-40B4-BE49-F238E27FC236}">
                      <a16:creationId xmlns:a16="http://schemas.microsoft.com/office/drawing/2014/main" id="{225F1CB3-2836-7482-2555-7C5AD995287D}"/>
                    </a:ext>
                  </a:extLst>
                </p:cNvPr>
                <p:cNvGrpSpPr/>
                <p:nvPr/>
              </p:nvGrpSpPr>
              <p:grpSpPr>
                <a:xfrm>
                  <a:off x="317500" y="-25400"/>
                  <a:ext cx="3175000" cy="1333500"/>
                  <a:chOff x="6807200" y="812800"/>
                  <a:chExt cx="3175000" cy="1333500"/>
                </a:xfrm>
              </p:grpSpPr>
              <p:pic>
                <p:nvPicPr>
                  <p:cNvPr id="14" name="Picture 14">
                    <a:extLst>
                      <a:ext uri="{FF2B5EF4-FFF2-40B4-BE49-F238E27FC236}">
                        <a16:creationId xmlns:a16="http://schemas.microsoft.com/office/drawing/2014/main" id="{CE50A4A3-D57E-909E-F44E-E24F3FDFA0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8100000">
                    <a:off x="7035800" y="1244600"/>
                    <a:ext cx="685800" cy="50800"/>
                  </a:xfrm>
                  <a:prstGeom prst="rect">
                    <a:avLst/>
                  </a:prstGeom>
                </p:spPr>
              </p:pic>
              <p:grpSp>
                <p:nvGrpSpPr>
                  <p:cNvPr id="16" name="그룹 15">
                    <a:extLst>
                      <a:ext uri="{FF2B5EF4-FFF2-40B4-BE49-F238E27FC236}">
                        <a16:creationId xmlns:a16="http://schemas.microsoft.com/office/drawing/2014/main" id="{0A99C07E-BCEB-9112-63B2-A3CF1FBF5B70}"/>
                      </a:ext>
                    </a:extLst>
                  </p:cNvPr>
                  <p:cNvGrpSpPr/>
                  <p:nvPr/>
                </p:nvGrpSpPr>
                <p:grpSpPr>
                  <a:xfrm>
                    <a:off x="6807200" y="812800"/>
                    <a:ext cx="3175000" cy="1333500"/>
                    <a:chOff x="6807200" y="812800"/>
                    <a:chExt cx="3175000" cy="1333500"/>
                  </a:xfrm>
                </p:grpSpPr>
                <p:sp>
                  <p:nvSpPr>
                    <p:cNvPr id="10" name="TextBox 10">
                      <a:extLst>
                        <a:ext uri="{FF2B5EF4-FFF2-40B4-BE49-F238E27FC236}">
                          <a16:creationId xmlns:a16="http://schemas.microsoft.com/office/drawing/2014/main" id="{90503AB0-A05B-B4FD-6D53-1836F31FBA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07200" y="901700"/>
                      <a:ext cx="3175000" cy="12446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98936"/>
                        </a:lnSpc>
                      </a:pPr>
                      <a:r>
                        <a:rPr lang="ko-KR" altLang="en-US" sz="3800" b="1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기능 시연</a:t>
                      </a:r>
                      <a:endParaRPr lang="ko-KR" sz="3800" b="1" i="0" u="none" strike="noStrike" dirty="0">
                        <a:solidFill>
                          <a:srgbClr val="214301"/>
                        </a:solidFill>
                        <a:latin typeface="바탕" panose="02030600000101010101" pitchFamily="18" charset="-127"/>
                        <a:ea typeface="바탕" panose="02030600000101010101" pitchFamily="18" charset="-127"/>
                      </a:endParaRPr>
                    </a:p>
                  </p:txBody>
                </p:sp>
                <p:sp>
                  <p:nvSpPr>
                    <p:cNvPr id="15" name="TextBox 15">
                      <a:extLst>
                        <a:ext uri="{FF2B5EF4-FFF2-40B4-BE49-F238E27FC236}">
                          <a16:creationId xmlns:a16="http://schemas.microsoft.com/office/drawing/2014/main" id="{148DF3C4-0ABE-80C5-B633-8F01DFA696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3400" y="812800"/>
                      <a:ext cx="444500" cy="7239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137780"/>
                        </a:lnSpc>
                      </a:pPr>
                      <a:r>
                        <a:rPr lang="en-US" sz="4000" b="0" i="1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</a:rPr>
                        <a:t>5</a:t>
                      </a:r>
                    </a:p>
                  </p:txBody>
                </p:sp>
              </p:grpSp>
            </p:grp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4C4254FD-B581-8898-CF7C-2682696514CF}"/>
                  </a:ext>
                </a:extLst>
              </p:cNvPr>
              <p:cNvGrpSpPr/>
              <p:nvPr/>
            </p:nvGrpSpPr>
            <p:grpSpPr>
              <a:xfrm>
                <a:off x="698499" y="1498600"/>
                <a:ext cx="9296400" cy="5791200"/>
                <a:chOff x="1425127" y="1498600"/>
                <a:chExt cx="7815500" cy="5545075"/>
              </a:xfrm>
            </p:grpSpPr>
            <p:pic>
              <p:nvPicPr>
                <p:cNvPr id="3" name="Picture 3">
                  <a:extLst>
                    <a:ext uri="{FF2B5EF4-FFF2-40B4-BE49-F238E27FC236}">
                      <a16:creationId xmlns:a16="http://schemas.microsoft.com/office/drawing/2014/main" id="{6A5542E8-69CC-ECBE-178F-B826A8B610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87000"/>
                </a:blip>
                <a:stretch>
                  <a:fillRect/>
                </a:stretch>
              </p:blipFill>
              <p:spPr>
                <a:xfrm>
                  <a:off x="1425127" y="1498600"/>
                  <a:ext cx="7815500" cy="5545075"/>
                </a:xfrm>
                <a:prstGeom prst="rect">
                  <a:avLst/>
                </a:prstGeom>
              </p:spPr>
            </p:pic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AB273ADD-41C2-A88E-628A-E0329CE408EB}"/>
                    </a:ext>
                  </a:extLst>
                </p:cNvPr>
                <p:cNvSpPr txBox="1"/>
                <p:nvPr/>
              </p:nvSpPr>
              <p:spPr>
                <a:xfrm>
                  <a:off x="3389454" y="1529001"/>
                  <a:ext cx="3733800" cy="1094423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137780"/>
                    </a:lnSpc>
                  </a:pPr>
                  <a:r>
                    <a:rPr lang="ko-KR" altLang="en-US" sz="2400" b="0" i="1" u="none" strike="noStrike" dirty="0" err="1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스마트팜</a:t>
                  </a:r>
                  <a:r>
                    <a:rPr lang="ko-KR" altLang="en-US" sz="2400" b="0" i="1" u="none" strike="noStrike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 </a:t>
                  </a:r>
                  <a:r>
                    <a:rPr lang="en-US" altLang="ko-KR" sz="2400" b="0" i="1" u="none" strike="noStrike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AI Hub: </a:t>
                  </a:r>
                  <a:r>
                    <a:rPr lang="ko-KR" altLang="en-US" sz="2400" b="0" i="1" u="none" strike="noStrike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시연</a:t>
                  </a:r>
                  <a:endParaRPr lang="en-US" altLang="ko-KR" sz="2400" b="0" i="1" u="none" strike="noStrike" dirty="0">
                    <a:solidFill>
                      <a:srgbClr val="FFFFFF"/>
                    </a:solidFill>
                    <a:latin typeface="바탕" panose="02030600000101010101" pitchFamily="18" charset="-127"/>
                    <a:ea typeface="바탕" panose="02030600000101010101" pitchFamily="18" charset="-127"/>
                  </a:endParaRPr>
                </a:p>
              </p:txBody>
            </p:sp>
          </p:grpSp>
        </p:grp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FD2BD15F-F144-41D8-54C9-704936E1CC7F}"/>
                </a:ext>
              </a:extLst>
            </p:cNvPr>
            <p:cNvSpPr txBox="1"/>
            <p:nvPr/>
          </p:nvSpPr>
          <p:spPr>
            <a:xfrm>
              <a:off x="3492500" y="5706268"/>
              <a:ext cx="4253098" cy="141752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>
                <a:lnSpc>
                  <a:spcPct val="137780"/>
                </a:lnSpc>
              </a:pP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pic>
        <p:nvPicPr>
          <p:cNvPr id="6" name="그림 5">
            <a:hlinkClick r:id="rId6"/>
            <a:extLst>
              <a:ext uri="{FF2B5EF4-FFF2-40B4-BE49-F238E27FC236}">
                <a16:creationId xmlns:a16="http://schemas.microsoft.com/office/drawing/2014/main" id="{43B70A06-E4FF-CF6E-4748-5653D35023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49" y="2489200"/>
            <a:ext cx="4100699" cy="41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64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59185">
            <a:off x="3086100" y="3727523"/>
            <a:ext cx="4521200" cy="6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E2D352-9382-B776-3E12-DA513E7A2C34}"/>
              </a:ext>
            </a:extLst>
          </p:cNvPr>
          <p:cNvSpPr txBox="1"/>
          <p:nvPr/>
        </p:nvSpPr>
        <p:spPr>
          <a:xfrm>
            <a:off x="2755900" y="2032000"/>
            <a:ext cx="31750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8936"/>
              </a:lnSpc>
            </a:pPr>
            <a:r>
              <a:rPr lang="en-US" altLang="ko-KR" sz="4000" b="1" i="0" u="none" strike="noStrike" dirty="0"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Thank you.</a:t>
            </a:r>
            <a:endParaRPr lang="ko-KR" sz="4000" b="1" i="0" u="none" strike="noStrike" dirty="0">
              <a:solidFill>
                <a:schemeClr val="bg1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FA008-6801-BB3E-5932-E82930EE2921}"/>
              </a:ext>
            </a:extLst>
          </p:cNvPr>
          <p:cNvSpPr txBox="1"/>
          <p:nvPr/>
        </p:nvSpPr>
        <p:spPr>
          <a:xfrm>
            <a:off x="4533900" y="4292601"/>
            <a:ext cx="31750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8936"/>
              </a:lnSpc>
            </a:pPr>
            <a:r>
              <a:rPr lang="en-US" altLang="ko-KR" sz="4000" b="1" i="0" u="none" strike="noStrike" dirty="0"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Question?</a:t>
            </a:r>
            <a:endParaRPr lang="ko-KR" sz="4000" b="1" i="0" u="none" strike="noStrike" dirty="0">
              <a:solidFill>
                <a:schemeClr val="bg1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60EFDAF7-A0BD-1531-4157-7F0E68181196}"/>
              </a:ext>
            </a:extLst>
          </p:cNvPr>
          <p:cNvGrpSpPr/>
          <p:nvPr/>
        </p:nvGrpSpPr>
        <p:grpSpPr>
          <a:xfrm>
            <a:off x="698500" y="279400"/>
            <a:ext cx="2743200" cy="1143000"/>
            <a:chOff x="406400" y="279400"/>
            <a:chExt cx="2743200" cy="1143000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DDE5E148-F294-9E7A-2448-F6ACDC24AFC2}"/>
                </a:ext>
              </a:extLst>
            </p:cNvPr>
            <p:cNvGrpSpPr/>
            <p:nvPr/>
          </p:nvGrpSpPr>
          <p:grpSpPr>
            <a:xfrm>
              <a:off x="406400" y="279400"/>
              <a:ext cx="800100" cy="723900"/>
              <a:chOff x="406400" y="279400"/>
              <a:chExt cx="800100" cy="723900"/>
            </a:xfrm>
          </p:grpSpPr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100000">
                <a:off x="520700" y="723900"/>
                <a:ext cx="685800" cy="50800"/>
              </a:xfrm>
              <a:prstGeom prst="rect">
                <a:avLst/>
              </a:prstGeom>
            </p:spPr>
          </p:pic>
          <p:sp>
            <p:nvSpPr>
              <p:cNvPr id="10" name="TextBox 10"/>
              <p:cNvSpPr txBox="1"/>
              <p:nvPr/>
            </p:nvSpPr>
            <p:spPr>
              <a:xfrm>
                <a:off x="406400" y="279400"/>
                <a:ext cx="444500" cy="7239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778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바탕" panose="02030600000101010101" pitchFamily="18" charset="-127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33" name="TextBox 4">
              <a:extLst>
                <a:ext uri="{FF2B5EF4-FFF2-40B4-BE49-F238E27FC236}">
                  <a16:creationId xmlns:a16="http://schemas.microsoft.com/office/drawing/2014/main" id="{1FF584CF-7EAC-AE86-EF16-BB81100700F7}"/>
                </a:ext>
              </a:extLst>
            </p:cNvPr>
            <p:cNvSpPr txBox="1"/>
            <p:nvPr/>
          </p:nvSpPr>
          <p:spPr>
            <a:xfrm>
              <a:off x="495300" y="520700"/>
              <a:ext cx="2654300" cy="901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8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바탕" panose="02030600000101010101" pitchFamily="18" charset="-127"/>
                  <a:ea typeface="바탕" panose="02030600000101010101" pitchFamily="18" charset="-127"/>
                  <a:cs typeface="+mn-cs"/>
                </a:rPr>
                <a:t>시스템 개요</a:t>
              </a: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06F344B4-0004-4BF3-1158-7ABE2FA1C989}"/>
              </a:ext>
            </a:extLst>
          </p:cNvPr>
          <p:cNvGrpSpPr/>
          <p:nvPr/>
        </p:nvGrpSpPr>
        <p:grpSpPr>
          <a:xfrm>
            <a:off x="4432300" y="4546600"/>
            <a:ext cx="4648200" cy="3187700"/>
            <a:chOff x="1139092" y="4275097"/>
            <a:chExt cx="4486275" cy="3074913"/>
          </a:xfrm>
        </p:grpSpPr>
        <p:sp>
          <p:nvSpPr>
            <p:cNvPr id="7" name="TextBox 7"/>
            <p:cNvSpPr txBox="1"/>
            <p:nvPr/>
          </p:nvSpPr>
          <p:spPr>
            <a:xfrm>
              <a:off x="2378929" y="6372110"/>
              <a:ext cx="2006600" cy="9779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65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-100" normalizeH="0" baseline="0" noProof="0" dirty="0">
                  <a:ln>
                    <a:noFill/>
                  </a:ln>
                  <a:solidFill>
                    <a:srgbClr val="FFFFFF">
                      <a:alpha val="70196"/>
                    </a:srgbClr>
                  </a:solidFill>
                  <a:effectLst/>
                  <a:uLnTx/>
                  <a:uFillTx/>
                  <a:latin typeface="바탕" panose="02030600000101010101" pitchFamily="18" charset="-127"/>
                  <a:ea typeface="바탕" panose="02030600000101010101" pitchFamily="18" charset="-127"/>
                  <a:cs typeface="+mn-cs"/>
                </a:rPr>
                <a:t>&lt;</a:t>
              </a:r>
              <a:r>
                <a:rPr kumimoji="0" lang="ko-KR" altLang="en-US" sz="1200" b="1" i="0" u="none" strike="noStrike" kern="1200" cap="none" spc="-100" normalizeH="0" baseline="0" noProof="0" dirty="0">
                  <a:ln>
                    <a:noFill/>
                  </a:ln>
                  <a:solidFill>
                    <a:srgbClr val="FFFFFF">
                      <a:alpha val="70196"/>
                    </a:srgbClr>
                  </a:solidFill>
                  <a:effectLst/>
                  <a:uLnTx/>
                  <a:uFillTx/>
                  <a:latin typeface="바탕" panose="02030600000101010101" pitchFamily="18" charset="-127"/>
                  <a:ea typeface="바탕" panose="02030600000101010101" pitchFamily="18" charset="-127"/>
                  <a:cs typeface="+mn-cs"/>
                </a:rPr>
                <a:t>기존　농촌　인구의　하락</a:t>
              </a:r>
              <a:r>
                <a:rPr kumimoji="0" lang="en-US" altLang="ko-KR" sz="1200" b="1" i="0" u="none" strike="noStrike" kern="1200" cap="none" spc="-100" normalizeH="0" baseline="0" noProof="0" dirty="0">
                  <a:ln>
                    <a:noFill/>
                  </a:ln>
                  <a:solidFill>
                    <a:srgbClr val="FFFFFF">
                      <a:alpha val="70196"/>
                    </a:srgbClr>
                  </a:solidFill>
                  <a:effectLst/>
                  <a:uLnTx/>
                  <a:uFillTx/>
                  <a:latin typeface="바탕" panose="02030600000101010101" pitchFamily="18" charset="-127"/>
                  <a:ea typeface="바탕" panose="02030600000101010101" pitchFamily="18" charset="-127"/>
                  <a:cs typeface="+mn-cs"/>
                </a:rPr>
                <a:t>&gt;</a:t>
              </a:r>
              <a:endParaRPr kumimoji="0" lang="en-US" sz="1200" b="1" i="0" u="none" strike="noStrike" kern="1200" cap="none" spc="-100" normalizeH="0" baseline="0" noProof="0" dirty="0">
                <a:ln>
                  <a:noFill/>
                </a:ln>
                <a:solidFill>
                  <a:srgbClr val="FFFFFF">
                    <a:alpha val="70196"/>
                  </a:srgbClr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endParaRPr>
            </a:p>
          </p:txBody>
        </p:sp>
        <p:pic>
          <p:nvPicPr>
            <p:cNvPr id="1026" name="Picture 2" descr="그림1. 한국 농촌 인구 전망">
              <a:extLst>
                <a:ext uri="{FF2B5EF4-FFF2-40B4-BE49-F238E27FC236}">
                  <a16:creationId xmlns:a16="http://schemas.microsoft.com/office/drawing/2014/main" id="{45ED0E37-C0ED-A3CD-2ED4-C36D2F958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092" y="4275097"/>
              <a:ext cx="4486275" cy="237648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B93EF253-21AD-8D62-112A-D435E7A39276}"/>
              </a:ext>
            </a:extLst>
          </p:cNvPr>
          <p:cNvGrpSpPr/>
          <p:nvPr/>
        </p:nvGrpSpPr>
        <p:grpSpPr>
          <a:xfrm>
            <a:off x="4343400" y="2260600"/>
            <a:ext cx="5422900" cy="1933834"/>
            <a:chOff x="895272" y="3784600"/>
            <a:chExt cx="5422900" cy="1933834"/>
          </a:xfrm>
        </p:grpSpPr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4230BF1C-2EA7-C8CA-79A9-CD5B97557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90" t="2669" r="51930" b="5369"/>
            <a:stretch/>
          </p:blipFill>
          <p:spPr>
            <a:xfrm>
              <a:off x="895272" y="3784600"/>
              <a:ext cx="5118100" cy="10990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BBF48531-9CD0-B854-48EB-8393567DB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60" r="52408"/>
            <a:stretch/>
          </p:blipFill>
          <p:spPr>
            <a:xfrm>
              <a:off x="984172" y="4192490"/>
              <a:ext cx="5181600" cy="11045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797EDC41-1EF8-DED3-B9D7-08F5547C1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23" r="50109"/>
            <a:stretch/>
          </p:blipFill>
          <p:spPr>
            <a:xfrm>
              <a:off x="1060372" y="4619365"/>
              <a:ext cx="5257800" cy="10990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E1781D3F-6F7C-99BC-895D-92A25B36B1EA}"/>
              </a:ext>
            </a:extLst>
          </p:cNvPr>
          <p:cNvGrpSpPr/>
          <p:nvPr/>
        </p:nvGrpSpPr>
        <p:grpSpPr>
          <a:xfrm>
            <a:off x="1014973" y="2163803"/>
            <a:ext cx="3417327" cy="3635295"/>
            <a:chOff x="1243574" y="1574800"/>
            <a:chExt cx="3417327" cy="3635295"/>
          </a:xfrm>
        </p:grpSpPr>
        <p:sp>
          <p:nvSpPr>
            <p:cNvPr id="4" name="TextBox 4"/>
            <p:cNvSpPr txBox="1"/>
            <p:nvPr/>
          </p:nvSpPr>
          <p:spPr>
            <a:xfrm>
              <a:off x="1243574" y="1574800"/>
              <a:ext cx="3112526" cy="901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8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바탕" panose="02030600000101010101" pitchFamily="18" charset="-127"/>
                  <a:ea typeface="바탕" panose="02030600000101010101" pitchFamily="18" charset="-127"/>
                  <a:cs typeface="+mn-cs"/>
                </a:rPr>
                <a:t>기존 농업의 문제점</a:t>
              </a:r>
            </a:p>
          </p:txBody>
        </p:sp>
        <p:sp>
          <p:nvSpPr>
            <p:cNvPr id="55" name="TextBox 4">
              <a:extLst>
                <a:ext uri="{FF2B5EF4-FFF2-40B4-BE49-F238E27FC236}">
                  <a16:creationId xmlns:a16="http://schemas.microsoft.com/office/drawing/2014/main" id="{9F15D08C-615C-D7DC-9A4F-C6F500150357}"/>
                </a:ext>
              </a:extLst>
            </p:cNvPr>
            <p:cNvSpPr txBox="1"/>
            <p:nvPr/>
          </p:nvSpPr>
          <p:spPr>
            <a:xfrm>
              <a:off x="1548375" y="2662197"/>
              <a:ext cx="3112526" cy="25478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457200" marR="0" lvl="0" indent="-457200" algn="l" defTabSz="914400" rtl="0" eaLnBrk="1" fontAlgn="auto" latinLnBrk="0" hangingPunct="1">
                <a:lnSpc>
                  <a:spcPct val="98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바탕" panose="02030600000101010101" pitchFamily="18" charset="-127"/>
                  <a:ea typeface="바탕" panose="02030600000101010101" pitchFamily="18" charset="-127"/>
                  <a:cs typeface="+mn-cs"/>
                </a:rPr>
                <a:t>인력 부족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8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98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바탕" panose="02030600000101010101" pitchFamily="18" charset="-127"/>
                  <a:ea typeface="바탕" panose="02030600000101010101" pitchFamily="18" charset="-127"/>
                  <a:cs typeface="+mn-cs"/>
                </a:rPr>
                <a:t>기후 변화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98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98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바탕" panose="02030600000101010101" pitchFamily="18" charset="-127"/>
                  <a:ea typeface="바탕" panose="02030600000101010101" pitchFamily="18" charset="-127"/>
                  <a:cs typeface="+mn-cs"/>
                </a:rPr>
                <a:t>생장 환경 변화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8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98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바탕" panose="02030600000101010101" pitchFamily="18" charset="-127"/>
                  <a:ea typeface="바탕" panose="02030600000101010101" pitchFamily="18" charset="-127"/>
                  <a:cs typeface="+mn-cs"/>
                </a:rPr>
                <a:t>병해충의 증가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60EFDAF7-A0BD-1531-4157-7F0E68181196}"/>
              </a:ext>
            </a:extLst>
          </p:cNvPr>
          <p:cNvGrpSpPr/>
          <p:nvPr/>
        </p:nvGrpSpPr>
        <p:grpSpPr>
          <a:xfrm>
            <a:off x="698500" y="279400"/>
            <a:ext cx="2743200" cy="1143000"/>
            <a:chOff x="406400" y="279400"/>
            <a:chExt cx="2743200" cy="1143000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DDE5E148-F294-9E7A-2448-F6ACDC24AFC2}"/>
                </a:ext>
              </a:extLst>
            </p:cNvPr>
            <p:cNvGrpSpPr/>
            <p:nvPr/>
          </p:nvGrpSpPr>
          <p:grpSpPr>
            <a:xfrm>
              <a:off x="406400" y="279400"/>
              <a:ext cx="800100" cy="723900"/>
              <a:chOff x="406400" y="279400"/>
              <a:chExt cx="800100" cy="723900"/>
            </a:xfrm>
          </p:grpSpPr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100000">
                <a:off x="520700" y="723900"/>
                <a:ext cx="685800" cy="50800"/>
              </a:xfrm>
              <a:prstGeom prst="rect">
                <a:avLst/>
              </a:prstGeom>
            </p:spPr>
          </p:pic>
          <p:sp>
            <p:nvSpPr>
              <p:cNvPr id="10" name="TextBox 10"/>
              <p:cNvSpPr txBox="1"/>
              <p:nvPr/>
            </p:nvSpPr>
            <p:spPr>
              <a:xfrm>
                <a:off x="406400" y="279400"/>
                <a:ext cx="444500" cy="7239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37780"/>
                  </a:lnSpc>
                </a:pPr>
                <a:r>
                  <a:rPr lang="en-US" sz="4000" b="0" i="1" u="none" strike="noStrike" dirty="0">
                    <a:solidFill>
                      <a:srgbClr val="FFFFFF"/>
                    </a:solidFill>
                    <a:latin typeface="바탕" panose="02030600000101010101" pitchFamily="18" charset="-127"/>
                  </a:rPr>
                  <a:t>1</a:t>
                </a:r>
              </a:p>
            </p:txBody>
          </p:sp>
        </p:grpSp>
        <p:sp>
          <p:nvSpPr>
            <p:cNvPr id="33" name="TextBox 4">
              <a:extLst>
                <a:ext uri="{FF2B5EF4-FFF2-40B4-BE49-F238E27FC236}">
                  <a16:creationId xmlns:a16="http://schemas.microsoft.com/office/drawing/2014/main" id="{1FF584CF-7EAC-AE86-EF16-BB81100700F7}"/>
                </a:ext>
              </a:extLst>
            </p:cNvPr>
            <p:cNvSpPr txBox="1"/>
            <p:nvPr/>
          </p:nvSpPr>
          <p:spPr>
            <a:xfrm>
              <a:off x="495300" y="520700"/>
              <a:ext cx="2654300" cy="901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8936"/>
                </a:lnSpc>
              </a:pPr>
              <a:r>
                <a:rPr lang="ko-KR" altLang="en-US" sz="3200" b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시스템 개요</a:t>
              </a:r>
              <a:endParaRPr lang="ko-KR" sz="32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E1781D3F-6F7C-99BC-895D-92A25B36B1EA}"/>
              </a:ext>
            </a:extLst>
          </p:cNvPr>
          <p:cNvGrpSpPr/>
          <p:nvPr/>
        </p:nvGrpSpPr>
        <p:grpSpPr>
          <a:xfrm>
            <a:off x="317500" y="1803400"/>
            <a:ext cx="3759060" cy="4191000"/>
            <a:chOff x="1243574" y="1574800"/>
            <a:chExt cx="3417327" cy="3635295"/>
          </a:xfrm>
        </p:grpSpPr>
        <p:sp>
          <p:nvSpPr>
            <p:cNvPr id="4" name="TextBox 4"/>
            <p:cNvSpPr txBox="1"/>
            <p:nvPr/>
          </p:nvSpPr>
          <p:spPr>
            <a:xfrm>
              <a:off x="1243574" y="1574800"/>
              <a:ext cx="3112526" cy="901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8936"/>
                </a:lnSpc>
              </a:pPr>
              <a:r>
                <a:rPr lang="ko-KR" altLang="en-US" sz="24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시스템의 주요 기능</a:t>
              </a:r>
              <a:endParaRPr lang="ko-KR" sz="2400" i="1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55" name="TextBox 4">
              <a:extLst>
                <a:ext uri="{FF2B5EF4-FFF2-40B4-BE49-F238E27FC236}">
                  <a16:creationId xmlns:a16="http://schemas.microsoft.com/office/drawing/2014/main" id="{9F15D08C-615C-D7DC-9A4F-C6F500150357}"/>
                </a:ext>
              </a:extLst>
            </p:cNvPr>
            <p:cNvSpPr txBox="1"/>
            <p:nvPr/>
          </p:nvSpPr>
          <p:spPr>
            <a:xfrm>
              <a:off x="1548375" y="2662197"/>
              <a:ext cx="3112526" cy="25478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457200" lvl="0" indent="-457200">
                <a:lnSpc>
                  <a:spcPct val="98936"/>
                </a:lnSpc>
                <a:buFont typeface="Arial" panose="020B0604020202020204" pitchFamily="34" charset="0"/>
                <a:buChar char="•"/>
              </a:pPr>
              <a:r>
                <a:rPr lang="ko-KR" altLang="en-US" sz="2000" b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스마트 농업 플랫폼</a:t>
              </a:r>
              <a:endParaRPr lang="en-US" altLang="ko-KR" sz="2000" b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lvl="0">
                <a:lnSpc>
                  <a:spcPct val="98936"/>
                </a:lnSpc>
              </a:pPr>
              <a:r>
                <a:rPr lang="en-US" altLang="ko-KR" sz="2000" b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      (IoT + AI)</a:t>
              </a: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lvl="0">
                <a:lnSpc>
                  <a:spcPct val="98936"/>
                </a:lnSpc>
              </a:pP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457200" lvl="0" indent="-457200">
                <a:lnSpc>
                  <a:spcPct val="98936"/>
                </a:lnSpc>
                <a:buFont typeface="Arial" panose="020B0604020202020204" pitchFamily="34" charset="0"/>
                <a:buChar char="•"/>
              </a:pPr>
              <a:r>
                <a:rPr lang="ko-KR" altLang="en-US" sz="2000" b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수확 적기</a:t>
              </a:r>
              <a:r>
                <a:rPr lang="en-US" altLang="ko-KR" sz="2000" b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 </a:t>
              </a:r>
              <a:r>
                <a:rPr lang="ko-KR" altLang="en-US" sz="2000" b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판별</a:t>
              </a:r>
              <a:endParaRPr lang="en-US" altLang="ko-KR" sz="2000" b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457200" lvl="0" indent="-457200">
                <a:lnSpc>
                  <a:spcPct val="98936"/>
                </a:lnSpc>
                <a:buFont typeface="Arial" panose="020B0604020202020204" pitchFamily="34" charset="0"/>
                <a:buChar char="•"/>
              </a:pP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457200" lvl="0" indent="-457200">
                <a:lnSpc>
                  <a:spcPct val="98936"/>
                </a:lnSpc>
                <a:buFont typeface="Arial" panose="020B0604020202020204" pitchFamily="34" charset="0"/>
                <a:buChar char="•"/>
              </a:pPr>
              <a:r>
                <a:rPr lang="ko-KR" altLang="en-US" sz="2000" b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병해 여부 판별</a:t>
              </a: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457200" lvl="0" indent="-457200">
                <a:lnSpc>
                  <a:spcPct val="98936"/>
                </a:lnSpc>
                <a:buFont typeface="Arial" panose="020B0604020202020204" pitchFamily="34" charset="0"/>
                <a:buChar char="•"/>
              </a:pP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457200" lvl="0" indent="-457200">
                <a:lnSpc>
                  <a:spcPct val="98936"/>
                </a:lnSpc>
                <a:buFont typeface="Arial" panose="020B0604020202020204" pitchFamily="34" charset="0"/>
                <a:buChar char="•"/>
              </a:pPr>
              <a:r>
                <a:rPr lang="ko-KR" altLang="en-US" sz="2000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생장 환경 모니터링</a:t>
              </a: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lvl="0">
                <a:lnSpc>
                  <a:spcPct val="98936"/>
                </a:lnSpc>
              </a:pP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457200" lvl="0" indent="-457200">
                <a:lnSpc>
                  <a:spcPct val="98936"/>
                </a:lnSpc>
                <a:buFont typeface="Arial" panose="020B0604020202020204" pitchFamily="34" charset="0"/>
                <a:buChar char="•"/>
              </a:pPr>
              <a:r>
                <a:rPr lang="ko-KR" altLang="en-US" sz="2000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정보 및 위험 알림 제공</a:t>
              </a:r>
              <a:endParaRPr 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131F8F6D-13D6-A259-3C36-B70787CDFC9A}"/>
              </a:ext>
            </a:extLst>
          </p:cNvPr>
          <p:cNvGrpSpPr/>
          <p:nvPr/>
        </p:nvGrpSpPr>
        <p:grpSpPr>
          <a:xfrm>
            <a:off x="4076560" y="2163803"/>
            <a:ext cx="6139311" cy="4592597"/>
            <a:chOff x="4273687" y="2163803"/>
            <a:chExt cx="5942184" cy="42877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DA70E36-597E-CF3D-64B9-98E5127DF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3687" y="2163803"/>
              <a:ext cx="5942184" cy="363529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3" name="TextBox 4">
              <a:extLst>
                <a:ext uri="{FF2B5EF4-FFF2-40B4-BE49-F238E27FC236}">
                  <a16:creationId xmlns:a16="http://schemas.microsoft.com/office/drawing/2014/main" id="{7146193E-28F8-8229-45CF-C105CA10E716}"/>
                </a:ext>
              </a:extLst>
            </p:cNvPr>
            <p:cNvSpPr txBox="1"/>
            <p:nvPr/>
          </p:nvSpPr>
          <p:spPr>
            <a:xfrm>
              <a:off x="5873179" y="5799098"/>
              <a:ext cx="2743200" cy="65250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>
                <a:lnSpc>
                  <a:spcPct val="98936"/>
                </a:lnSpc>
              </a:pPr>
              <a:r>
                <a:rPr lang="en-US" altLang="ko-KR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&lt;</a:t>
              </a:r>
              <a:r>
                <a:rPr lang="ko-KR" altLang="en-US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프로그램의 전체 흐름도</a:t>
              </a:r>
              <a:r>
                <a:rPr lang="en-US" altLang="ko-KR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&gt;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3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D37A63-7D68-65F1-31D6-037918AEF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1F2402AF-ED93-F31F-2E48-4666FC8E242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776137C-CF55-BB92-B911-6DA3DFAED2B1}"/>
              </a:ext>
            </a:extLst>
          </p:cNvPr>
          <p:cNvGrpSpPr/>
          <p:nvPr/>
        </p:nvGrpSpPr>
        <p:grpSpPr>
          <a:xfrm>
            <a:off x="698500" y="279400"/>
            <a:ext cx="2743200" cy="1143000"/>
            <a:chOff x="406400" y="279400"/>
            <a:chExt cx="2743200" cy="1143000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A5A9E310-5197-5DE4-12F7-BD074EC00624}"/>
                </a:ext>
              </a:extLst>
            </p:cNvPr>
            <p:cNvGrpSpPr/>
            <p:nvPr/>
          </p:nvGrpSpPr>
          <p:grpSpPr>
            <a:xfrm>
              <a:off x="406400" y="279400"/>
              <a:ext cx="800100" cy="723900"/>
              <a:chOff x="406400" y="279400"/>
              <a:chExt cx="800100" cy="723900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E3786082-E056-1560-C54D-ED1013CE2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100000">
                <a:off x="520700" y="723900"/>
                <a:ext cx="685800" cy="50800"/>
              </a:xfrm>
              <a:prstGeom prst="rect">
                <a:avLst/>
              </a:prstGeom>
            </p:spPr>
          </p:pic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8BF91BAF-3EF5-F3A9-C906-6666D5430DBB}"/>
                  </a:ext>
                </a:extLst>
              </p:cNvPr>
              <p:cNvSpPr txBox="1"/>
              <p:nvPr/>
            </p:nvSpPr>
            <p:spPr>
              <a:xfrm>
                <a:off x="406400" y="279400"/>
                <a:ext cx="444500" cy="7239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37780"/>
                  </a:lnSpc>
                </a:pPr>
                <a:r>
                  <a:rPr lang="en-US" sz="4000" i="1" dirty="0">
                    <a:solidFill>
                      <a:srgbClr val="FFFFFF"/>
                    </a:solidFill>
                    <a:latin typeface="바탕" panose="02030600000101010101" pitchFamily="18" charset="-127"/>
                  </a:rPr>
                  <a:t>2</a:t>
                </a:r>
                <a:endParaRPr lang="en-US" sz="4000" b="0" i="1" u="none" strike="noStrike" dirty="0">
                  <a:solidFill>
                    <a:srgbClr val="FFFFFF"/>
                  </a:solidFill>
                  <a:latin typeface="바탕" panose="02030600000101010101" pitchFamily="18" charset="-127"/>
                </a:endParaRPr>
              </a:p>
            </p:txBody>
          </p:sp>
        </p:grpSp>
        <p:sp>
          <p:nvSpPr>
            <p:cNvPr id="33" name="TextBox 4">
              <a:extLst>
                <a:ext uri="{FF2B5EF4-FFF2-40B4-BE49-F238E27FC236}">
                  <a16:creationId xmlns:a16="http://schemas.microsoft.com/office/drawing/2014/main" id="{2F720755-7F4D-4199-40F3-9389D5D1E417}"/>
                </a:ext>
              </a:extLst>
            </p:cNvPr>
            <p:cNvSpPr txBox="1"/>
            <p:nvPr/>
          </p:nvSpPr>
          <p:spPr>
            <a:xfrm>
              <a:off x="495300" y="520700"/>
              <a:ext cx="2654300" cy="901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8936"/>
                </a:lnSpc>
              </a:pPr>
              <a:r>
                <a:rPr lang="ko-KR" altLang="en-US" sz="3200" b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시스템 목표</a:t>
              </a:r>
              <a:endParaRPr lang="ko-KR" sz="32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E616DEDD-20D9-77C9-1D62-8B5CA8E80270}"/>
              </a:ext>
            </a:extLst>
          </p:cNvPr>
          <p:cNvSpPr txBox="1"/>
          <p:nvPr/>
        </p:nvSpPr>
        <p:spPr>
          <a:xfrm>
            <a:off x="3788849" y="1574800"/>
            <a:ext cx="3112526" cy="901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8936"/>
              </a:lnSpc>
            </a:pPr>
            <a:r>
              <a:rPr lang="en-US" altLang="ko-KR" sz="28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&lt;</a:t>
            </a:r>
            <a:r>
              <a:rPr lang="ko-KR" altLang="en-US" sz="28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주요 목표 사항</a:t>
            </a:r>
            <a:r>
              <a:rPr lang="en-US" altLang="ko-KR" sz="28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&gt;</a:t>
            </a:r>
            <a:endParaRPr lang="ko-KR" sz="2800" i="1" u="none" strike="noStrike" dirty="0">
              <a:solidFill>
                <a:srgbClr val="FFFFFF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E71C1E8-EB4B-5B51-F354-5D023645F05A}"/>
              </a:ext>
            </a:extLst>
          </p:cNvPr>
          <p:cNvGrpSpPr/>
          <p:nvPr/>
        </p:nvGrpSpPr>
        <p:grpSpPr>
          <a:xfrm>
            <a:off x="982882" y="2698750"/>
            <a:ext cx="2457450" cy="3571875"/>
            <a:chOff x="982882" y="2698750"/>
            <a:chExt cx="2457450" cy="3571875"/>
          </a:xfrm>
        </p:grpSpPr>
        <p:sp>
          <p:nvSpPr>
            <p:cNvPr id="55" name="TextBox 4">
              <a:extLst>
                <a:ext uri="{FF2B5EF4-FFF2-40B4-BE49-F238E27FC236}">
                  <a16:creationId xmlns:a16="http://schemas.microsoft.com/office/drawing/2014/main" id="{1B6F6486-61B4-385C-8B85-BDE285B72139}"/>
                </a:ext>
              </a:extLst>
            </p:cNvPr>
            <p:cNvSpPr txBox="1"/>
            <p:nvPr/>
          </p:nvSpPr>
          <p:spPr>
            <a:xfrm>
              <a:off x="1167809" y="5368925"/>
              <a:ext cx="2121491" cy="901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8936"/>
                </a:lnSpc>
              </a:pPr>
              <a:r>
                <a:rPr lang="ko-KR" altLang="en-US" sz="2000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정확하고 자동화된 </a:t>
              </a: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lvl="0" algn="ctr">
                <a:lnSpc>
                  <a:spcPct val="98936"/>
                </a:lnSpc>
              </a:pPr>
              <a:r>
                <a:rPr lang="ko-KR" altLang="en-US" sz="2000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작물상태 진단</a:t>
              </a: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0FCFDEC-D38C-1B47-84DC-1677B1D72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882" y="2698750"/>
              <a:ext cx="2457450" cy="24574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147D4A9-0A6B-1006-46B8-B89DCD532912}"/>
              </a:ext>
            </a:extLst>
          </p:cNvPr>
          <p:cNvGrpSpPr/>
          <p:nvPr/>
        </p:nvGrpSpPr>
        <p:grpSpPr>
          <a:xfrm>
            <a:off x="3594100" y="2712481"/>
            <a:ext cx="3713699" cy="3558144"/>
            <a:chOff x="3594100" y="2712481"/>
            <a:chExt cx="3713699" cy="3558144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A62FE365-2E81-D288-9E3B-19532AC1C02D}"/>
                </a:ext>
              </a:extLst>
            </p:cNvPr>
            <p:cNvSpPr txBox="1"/>
            <p:nvPr/>
          </p:nvSpPr>
          <p:spPr>
            <a:xfrm>
              <a:off x="3594100" y="5368925"/>
              <a:ext cx="3713699" cy="901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8936"/>
                </a:lnSpc>
              </a:pPr>
              <a:r>
                <a:rPr lang="ko-KR" altLang="en-US" sz="2000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실시간 농장 모니터링</a:t>
              </a: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lvl="0" algn="ctr">
                <a:lnSpc>
                  <a:spcPct val="98936"/>
                </a:lnSpc>
              </a:pPr>
              <a:r>
                <a:rPr lang="ko-KR" altLang="en-US" sz="2000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 및 대응 체계 구축</a:t>
              </a: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C4B0176B-266F-C49A-667E-2F733DE42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2765" y="2712481"/>
              <a:ext cx="2458800" cy="2458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79E6F9C-EC29-6572-B48F-FCF05858C9EA}"/>
              </a:ext>
            </a:extLst>
          </p:cNvPr>
          <p:cNvGrpSpPr/>
          <p:nvPr/>
        </p:nvGrpSpPr>
        <p:grpSpPr>
          <a:xfrm>
            <a:off x="6794500" y="2697400"/>
            <a:ext cx="3713699" cy="3573225"/>
            <a:chOff x="6794500" y="2697400"/>
            <a:chExt cx="3713699" cy="35732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87AD76-98CA-D36E-BA9D-6A2DC0306064}"/>
                </a:ext>
              </a:extLst>
            </p:cNvPr>
            <p:cNvSpPr txBox="1"/>
            <p:nvPr/>
          </p:nvSpPr>
          <p:spPr>
            <a:xfrm>
              <a:off x="6794500" y="5368925"/>
              <a:ext cx="3713699" cy="901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8936"/>
                </a:lnSpc>
              </a:pPr>
              <a:r>
                <a:rPr lang="ko-KR" altLang="en-US" sz="2000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정보 공유 및 데이터 기반 </a:t>
              </a:r>
              <a:endParaRPr lang="en-US" altLang="ko-KR" sz="2000" b="1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lvl="0" algn="ctr">
                <a:lnSpc>
                  <a:spcPct val="98936"/>
                </a:lnSpc>
              </a:pPr>
              <a:r>
                <a:rPr lang="ko-KR" altLang="en-US" sz="2000" b="1" i="0" u="none" strike="noStrike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지속가능한 농업 구현</a:t>
              </a:r>
              <a:endParaRPr lang="ko-KR" sz="2000" i="0" u="none" strike="noStrike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EFC7807-723C-ECB6-9ADB-65C9DB878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3999" y="2697400"/>
              <a:ext cx="2458800" cy="2458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55579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0D14E-AF47-2F5B-946D-81063AB2B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D8DE9169-CEF8-FF01-23EB-ED74FCE0D8C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B9071BFC-ED44-69D9-ED62-04AC9C13A0E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B2F71CA-5706-0659-1262-85DD9437A25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15E0C9F-7BF1-00A8-0A7C-47837237F1B2}"/>
              </a:ext>
            </a:extLst>
          </p:cNvPr>
          <p:cNvGrpSpPr/>
          <p:nvPr/>
        </p:nvGrpSpPr>
        <p:grpSpPr>
          <a:xfrm>
            <a:off x="0" y="-25400"/>
            <a:ext cx="10693400" cy="7594600"/>
            <a:chOff x="0" y="-25400"/>
            <a:chExt cx="10693400" cy="759460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1C4766EB-0F3E-9B11-54F4-7ED24605A53B}"/>
                </a:ext>
              </a:extLst>
            </p:cNvPr>
            <p:cNvGrpSpPr/>
            <p:nvPr/>
          </p:nvGrpSpPr>
          <p:grpSpPr>
            <a:xfrm>
              <a:off x="0" y="-25400"/>
              <a:ext cx="10693400" cy="7594600"/>
              <a:chOff x="0" y="-25400"/>
              <a:chExt cx="10693400" cy="7594600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8D25C3D8-507B-CBE8-FD02-1357D5FBBAC5}"/>
                  </a:ext>
                </a:extLst>
              </p:cNvPr>
              <p:cNvGrpSpPr/>
              <p:nvPr/>
            </p:nvGrpSpPr>
            <p:grpSpPr>
              <a:xfrm>
                <a:off x="0" y="-25400"/>
                <a:ext cx="10693400" cy="7594600"/>
                <a:chOff x="0" y="-25400"/>
                <a:chExt cx="10693400" cy="7594600"/>
              </a:xfrm>
            </p:grpSpPr>
            <p:pic>
              <p:nvPicPr>
                <p:cNvPr id="2" name="Picture 2">
                  <a:extLst>
                    <a:ext uri="{FF2B5EF4-FFF2-40B4-BE49-F238E27FC236}">
                      <a16:creationId xmlns:a16="http://schemas.microsoft.com/office/drawing/2014/main" id="{0A75F7BF-6B85-028C-27F7-9A1B96F94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10693400" cy="7569200"/>
                </a:xfrm>
                <a:prstGeom prst="rect">
                  <a:avLst/>
                </a:prstGeom>
              </p:spPr>
            </p:pic>
            <p:grpSp>
              <p:nvGrpSpPr>
                <p:cNvPr id="17" name="그룹 16">
                  <a:extLst>
                    <a:ext uri="{FF2B5EF4-FFF2-40B4-BE49-F238E27FC236}">
                      <a16:creationId xmlns:a16="http://schemas.microsoft.com/office/drawing/2014/main" id="{589B3D34-2FD7-F9A7-2A04-993D2ECB9AFB}"/>
                    </a:ext>
                  </a:extLst>
                </p:cNvPr>
                <p:cNvGrpSpPr/>
                <p:nvPr/>
              </p:nvGrpSpPr>
              <p:grpSpPr>
                <a:xfrm>
                  <a:off x="317500" y="-25400"/>
                  <a:ext cx="3175000" cy="1333500"/>
                  <a:chOff x="6807200" y="812800"/>
                  <a:chExt cx="3175000" cy="1333500"/>
                </a:xfrm>
              </p:grpSpPr>
              <p:pic>
                <p:nvPicPr>
                  <p:cNvPr id="14" name="Picture 14">
                    <a:extLst>
                      <a:ext uri="{FF2B5EF4-FFF2-40B4-BE49-F238E27FC236}">
                        <a16:creationId xmlns:a16="http://schemas.microsoft.com/office/drawing/2014/main" id="{314EAAC6-7197-76C4-1B3D-34BA0DE9B3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8100000">
                    <a:off x="7035800" y="1244600"/>
                    <a:ext cx="685800" cy="50800"/>
                  </a:xfrm>
                  <a:prstGeom prst="rect">
                    <a:avLst/>
                  </a:prstGeom>
                </p:spPr>
              </p:pic>
              <p:grpSp>
                <p:nvGrpSpPr>
                  <p:cNvPr id="16" name="그룹 15">
                    <a:extLst>
                      <a:ext uri="{FF2B5EF4-FFF2-40B4-BE49-F238E27FC236}">
                        <a16:creationId xmlns:a16="http://schemas.microsoft.com/office/drawing/2014/main" id="{723904F5-C647-1C1C-2860-0C69A1B466D5}"/>
                      </a:ext>
                    </a:extLst>
                  </p:cNvPr>
                  <p:cNvGrpSpPr/>
                  <p:nvPr/>
                </p:nvGrpSpPr>
                <p:grpSpPr>
                  <a:xfrm>
                    <a:off x="6807200" y="812800"/>
                    <a:ext cx="3175000" cy="1333500"/>
                    <a:chOff x="6807200" y="812800"/>
                    <a:chExt cx="3175000" cy="1333500"/>
                  </a:xfrm>
                </p:grpSpPr>
                <p:sp>
                  <p:nvSpPr>
                    <p:cNvPr id="10" name="TextBox 10">
                      <a:extLst>
                        <a:ext uri="{FF2B5EF4-FFF2-40B4-BE49-F238E27FC236}">
                          <a16:creationId xmlns:a16="http://schemas.microsoft.com/office/drawing/2014/main" id="{1B86CC1C-15C7-5E05-C04F-17637BA770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07200" y="901700"/>
                      <a:ext cx="3175000" cy="12446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98936"/>
                        </a:lnSpc>
                      </a:pPr>
                      <a:r>
                        <a:rPr lang="ko-KR" altLang="en-US" sz="3800" b="1" i="0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기존 기능</a:t>
                      </a:r>
                      <a:endParaRPr lang="ko-KR" sz="3800" b="1" i="0" u="none" strike="noStrike" dirty="0">
                        <a:solidFill>
                          <a:srgbClr val="214301"/>
                        </a:solidFill>
                        <a:latin typeface="바탕" panose="02030600000101010101" pitchFamily="18" charset="-127"/>
                        <a:ea typeface="바탕" panose="02030600000101010101" pitchFamily="18" charset="-127"/>
                      </a:endParaRPr>
                    </a:p>
                  </p:txBody>
                </p:sp>
                <p:sp>
                  <p:nvSpPr>
                    <p:cNvPr id="15" name="TextBox 15">
                      <a:extLst>
                        <a:ext uri="{FF2B5EF4-FFF2-40B4-BE49-F238E27FC236}">
                          <a16:creationId xmlns:a16="http://schemas.microsoft.com/office/drawing/2014/main" id="{866A3700-F924-56EA-2EB9-FB8142FA2E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3400" y="812800"/>
                      <a:ext cx="444500" cy="7239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137780"/>
                        </a:lnSpc>
                      </a:pPr>
                      <a:r>
                        <a:rPr lang="en-US" sz="4000" i="1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</a:rPr>
                        <a:t>3</a:t>
                      </a:r>
                      <a:endParaRPr lang="en-US" sz="4000" b="0" i="1" u="none" strike="noStrike" dirty="0">
                        <a:solidFill>
                          <a:srgbClr val="214301"/>
                        </a:solidFill>
                        <a:latin typeface="바탕" panose="02030600000101010101" pitchFamily="18" charset="-127"/>
                      </a:endParaRPr>
                    </a:p>
                  </p:txBody>
                </p:sp>
              </p:grpSp>
            </p:grpSp>
          </p:grpSp>
          <p:pic>
            <p:nvPicPr>
              <p:cNvPr id="3" name="Picture 3">
                <a:extLst>
                  <a:ext uri="{FF2B5EF4-FFF2-40B4-BE49-F238E27FC236}">
                    <a16:creationId xmlns:a16="http://schemas.microsoft.com/office/drawing/2014/main" id="{33F229DA-A477-C0FA-66B6-084174CDB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87000"/>
              </a:blip>
              <a:stretch>
                <a:fillRect/>
              </a:stretch>
            </p:blipFill>
            <p:spPr>
              <a:xfrm>
                <a:off x="698499" y="1498600"/>
                <a:ext cx="9296400" cy="5791200"/>
              </a:xfrm>
              <a:prstGeom prst="rect">
                <a:avLst/>
              </a:prstGeom>
            </p:spPr>
          </p:pic>
        </p:grpSp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7C4270F7-6AED-0141-57E0-779104F39CBD}"/>
                </a:ext>
              </a:extLst>
            </p:cNvPr>
            <p:cNvSpPr txBox="1"/>
            <p:nvPr/>
          </p:nvSpPr>
          <p:spPr>
            <a:xfrm>
              <a:off x="1152602" y="1651000"/>
              <a:ext cx="8004098" cy="5410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en-US" altLang="ko-KR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AI </a:t>
              </a: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기반 수확 적기 및 병해 판단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차량 기반 데이터 자동 수집 </a:t>
              </a:r>
              <a:r>
                <a:rPr lang="en-US" altLang="ko-KR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(</a:t>
              </a: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사진 및 각종 센서</a:t>
              </a:r>
              <a:r>
                <a:rPr lang="en-US" altLang="ko-KR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)</a:t>
              </a: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 로그인 및 회원가입</a:t>
              </a:r>
              <a:r>
                <a:rPr lang="en-US" altLang="ko-KR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(</a:t>
              </a: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카카오</a:t>
              </a:r>
              <a:r>
                <a:rPr lang="en-US" altLang="ko-KR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)</a:t>
              </a: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농장정보 출력 페이지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측정된 값 출력 페이지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작물 정보 및 병해 정보 페이지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통계 및 게시판 페이지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13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03407-9120-0F31-F0A6-E5B74ECF4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76899CCA-EEB4-0B66-1739-A404A74221D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43B90B73-23B9-B8E9-DE89-28D2B455429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5AB4603A-1768-41AE-6AA9-BA79514B285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1A93DAE-D3BE-D51B-1064-BD369567EC0D}"/>
              </a:ext>
            </a:extLst>
          </p:cNvPr>
          <p:cNvGrpSpPr/>
          <p:nvPr/>
        </p:nvGrpSpPr>
        <p:grpSpPr>
          <a:xfrm>
            <a:off x="0" y="-25400"/>
            <a:ext cx="10693400" cy="7594600"/>
            <a:chOff x="0" y="-25400"/>
            <a:chExt cx="10693400" cy="759460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7E621B65-6CFA-8E40-8993-D89A4E79D16A}"/>
                </a:ext>
              </a:extLst>
            </p:cNvPr>
            <p:cNvGrpSpPr/>
            <p:nvPr/>
          </p:nvGrpSpPr>
          <p:grpSpPr>
            <a:xfrm>
              <a:off x="0" y="-25400"/>
              <a:ext cx="10693400" cy="7594600"/>
              <a:chOff x="0" y="-25400"/>
              <a:chExt cx="10693400" cy="7594600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5C4156CF-D635-2E94-1971-5B8AF5C90192}"/>
                  </a:ext>
                </a:extLst>
              </p:cNvPr>
              <p:cNvGrpSpPr/>
              <p:nvPr/>
            </p:nvGrpSpPr>
            <p:grpSpPr>
              <a:xfrm>
                <a:off x="0" y="-25400"/>
                <a:ext cx="10693400" cy="7594600"/>
                <a:chOff x="0" y="-25400"/>
                <a:chExt cx="10693400" cy="7594600"/>
              </a:xfrm>
            </p:grpSpPr>
            <p:pic>
              <p:nvPicPr>
                <p:cNvPr id="2" name="Picture 2">
                  <a:extLst>
                    <a:ext uri="{FF2B5EF4-FFF2-40B4-BE49-F238E27FC236}">
                      <a16:creationId xmlns:a16="http://schemas.microsoft.com/office/drawing/2014/main" id="{7988DCC5-90E2-A27D-5B73-7CB2367B77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0693400" cy="7569200"/>
                </a:xfrm>
                <a:prstGeom prst="rect">
                  <a:avLst/>
                </a:prstGeom>
              </p:spPr>
            </p:pic>
            <p:grpSp>
              <p:nvGrpSpPr>
                <p:cNvPr id="17" name="그룹 16">
                  <a:extLst>
                    <a:ext uri="{FF2B5EF4-FFF2-40B4-BE49-F238E27FC236}">
                      <a16:creationId xmlns:a16="http://schemas.microsoft.com/office/drawing/2014/main" id="{E69C6C15-C26B-C694-1E0F-4669C0B0FABA}"/>
                    </a:ext>
                  </a:extLst>
                </p:cNvPr>
                <p:cNvGrpSpPr/>
                <p:nvPr/>
              </p:nvGrpSpPr>
              <p:grpSpPr>
                <a:xfrm>
                  <a:off x="317500" y="-25400"/>
                  <a:ext cx="3175000" cy="1333500"/>
                  <a:chOff x="6807200" y="812800"/>
                  <a:chExt cx="3175000" cy="1333500"/>
                </a:xfrm>
              </p:grpSpPr>
              <p:pic>
                <p:nvPicPr>
                  <p:cNvPr id="14" name="Picture 14">
                    <a:extLst>
                      <a:ext uri="{FF2B5EF4-FFF2-40B4-BE49-F238E27FC236}">
                        <a16:creationId xmlns:a16="http://schemas.microsoft.com/office/drawing/2014/main" id="{C485483B-7F0F-9A54-D30C-62DEC267A2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8100000">
                    <a:off x="7035800" y="1244600"/>
                    <a:ext cx="685800" cy="50800"/>
                  </a:xfrm>
                  <a:prstGeom prst="rect">
                    <a:avLst/>
                  </a:prstGeom>
                </p:spPr>
              </p:pic>
              <p:grpSp>
                <p:nvGrpSpPr>
                  <p:cNvPr id="16" name="그룹 15">
                    <a:extLst>
                      <a:ext uri="{FF2B5EF4-FFF2-40B4-BE49-F238E27FC236}">
                        <a16:creationId xmlns:a16="http://schemas.microsoft.com/office/drawing/2014/main" id="{B2AFC257-385F-9644-959E-63A9ECD9BA47}"/>
                      </a:ext>
                    </a:extLst>
                  </p:cNvPr>
                  <p:cNvGrpSpPr/>
                  <p:nvPr/>
                </p:nvGrpSpPr>
                <p:grpSpPr>
                  <a:xfrm>
                    <a:off x="6807200" y="812800"/>
                    <a:ext cx="3175000" cy="1333500"/>
                    <a:chOff x="6807200" y="812800"/>
                    <a:chExt cx="3175000" cy="1333500"/>
                  </a:xfrm>
                </p:grpSpPr>
                <p:sp>
                  <p:nvSpPr>
                    <p:cNvPr id="10" name="TextBox 10">
                      <a:extLst>
                        <a:ext uri="{FF2B5EF4-FFF2-40B4-BE49-F238E27FC236}">
                          <a16:creationId xmlns:a16="http://schemas.microsoft.com/office/drawing/2014/main" id="{0206EEA6-7439-1A84-962B-5F811E276D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07200" y="901700"/>
                      <a:ext cx="3175000" cy="12446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98936"/>
                        </a:lnSpc>
                      </a:pPr>
                      <a:r>
                        <a:rPr lang="ko-KR" altLang="en-US" sz="3800" b="1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추가된</a:t>
                      </a:r>
                      <a:r>
                        <a:rPr lang="ko-KR" altLang="en-US" sz="3800" b="1" i="0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기능</a:t>
                      </a:r>
                      <a:endParaRPr lang="ko-KR" sz="3800" b="1" i="0" u="none" strike="noStrike" dirty="0">
                        <a:solidFill>
                          <a:srgbClr val="214301"/>
                        </a:solidFill>
                        <a:latin typeface="바탕" panose="02030600000101010101" pitchFamily="18" charset="-127"/>
                        <a:ea typeface="바탕" panose="02030600000101010101" pitchFamily="18" charset="-127"/>
                      </a:endParaRPr>
                    </a:p>
                  </p:txBody>
                </p:sp>
                <p:sp>
                  <p:nvSpPr>
                    <p:cNvPr id="15" name="TextBox 15">
                      <a:extLst>
                        <a:ext uri="{FF2B5EF4-FFF2-40B4-BE49-F238E27FC236}">
                          <a16:creationId xmlns:a16="http://schemas.microsoft.com/office/drawing/2014/main" id="{A38B7D0A-5D0D-BCDE-A23D-F9A00C8550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3400" y="812800"/>
                      <a:ext cx="444500" cy="7239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137780"/>
                        </a:lnSpc>
                      </a:pPr>
                      <a:r>
                        <a:rPr lang="en-US" sz="4000" b="0" i="1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C8A45919-7AD4-C0EB-CDA5-AE4EE199FD74}"/>
                  </a:ext>
                </a:extLst>
              </p:cNvPr>
              <p:cNvGrpSpPr/>
              <p:nvPr/>
            </p:nvGrpSpPr>
            <p:grpSpPr>
              <a:xfrm>
                <a:off x="698499" y="1482707"/>
                <a:ext cx="9296400" cy="5807092"/>
                <a:chOff x="1425127" y="1483383"/>
                <a:chExt cx="7815500" cy="5560292"/>
              </a:xfrm>
            </p:grpSpPr>
            <p:pic>
              <p:nvPicPr>
                <p:cNvPr id="3" name="Picture 3">
                  <a:extLst>
                    <a:ext uri="{FF2B5EF4-FFF2-40B4-BE49-F238E27FC236}">
                      <a16:creationId xmlns:a16="http://schemas.microsoft.com/office/drawing/2014/main" id="{686C9C1D-E7D5-7C15-110C-3386A732F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87000"/>
                </a:blip>
                <a:stretch>
                  <a:fillRect/>
                </a:stretch>
              </p:blipFill>
              <p:spPr>
                <a:xfrm>
                  <a:off x="1425127" y="1498600"/>
                  <a:ext cx="7815500" cy="5545075"/>
                </a:xfrm>
                <a:prstGeom prst="rect">
                  <a:avLst/>
                </a:prstGeom>
              </p:spPr>
            </p:pic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02CC27F6-6C22-437B-8BC1-26FB124ED57A}"/>
                    </a:ext>
                  </a:extLst>
                </p:cNvPr>
                <p:cNvSpPr txBox="1"/>
                <p:nvPr/>
              </p:nvSpPr>
              <p:spPr>
                <a:xfrm>
                  <a:off x="3282911" y="1483383"/>
                  <a:ext cx="4261982" cy="1094423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137780"/>
                    </a:lnSpc>
                  </a:pPr>
                  <a:r>
                    <a:rPr lang="ko-KR" altLang="en-US" sz="2400" i="1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전체적인 </a:t>
                  </a:r>
                  <a:r>
                    <a:rPr lang="en-US" altLang="ko-KR" sz="2400" i="1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UI </a:t>
                  </a:r>
                  <a:r>
                    <a:rPr lang="ko-KR" altLang="en-US" sz="2400" i="1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개선</a:t>
                  </a:r>
                  <a:endParaRPr lang="en-US" altLang="ko-KR" sz="2400" b="0" i="1" u="none" strike="noStrike" dirty="0">
                    <a:solidFill>
                      <a:srgbClr val="FFFFFF"/>
                    </a:solidFill>
                    <a:latin typeface="바탕" panose="02030600000101010101" pitchFamily="18" charset="-127"/>
                    <a:ea typeface="바탕" panose="02030600000101010101" pitchFamily="18" charset="-127"/>
                  </a:endParaRPr>
                </a:p>
              </p:txBody>
            </p:sp>
          </p:grpSp>
        </p:grp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D7646A50-8BCE-ECA8-3B9C-EEBEA6C32477}"/>
                </a:ext>
              </a:extLst>
            </p:cNvPr>
            <p:cNvSpPr txBox="1"/>
            <p:nvPr/>
          </p:nvSpPr>
          <p:spPr>
            <a:xfrm>
              <a:off x="2908300" y="5994400"/>
              <a:ext cx="4876799" cy="10079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메인 화면 개선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전체 페이지 유저 친화적으로 </a:t>
              </a:r>
              <a:r>
                <a:rPr lang="en-US" altLang="ko-KR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UI </a:t>
              </a: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재구성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5BF99B55-641C-1C83-3D80-CA11C91089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2931494"/>
            <a:ext cx="4876800" cy="292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70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CB569-5726-7776-5B09-EB16B94DC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ABBDAF85-58AE-F4D1-A479-806B3507DE3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FEBF0C12-FA45-46A9-1D02-C5638FD23D4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C51F9DD-360B-4CCA-43F0-CA55F933262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66C156F-41CF-EDEB-2518-135033AFC56C}"/>
              </a:ext>
            </a:extLst>
          </p:cNvPr>
          <p:cNvGrpSpPr/>
          <p:nvPr/>
        </p:nvGrpSpPr>
        <p:grpSpPr>
          <a:xfrm>
            <a:off x="0" y="-25400"/>
            <a:ext cx="10693400" cy="7594600"/>
            <a:chOff x="0" y="-25400"/>
            <a:chExt cx="10693400" cy="759460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941BFF9E-93F6-E586-4182-065A6C48397E}"/>
                </a:ext>
              </a:extLst>
            </p:cNvPr>
            <p:cNvGrpSpPr/>
            <p:nvPr/>
          </p:nvGrpSpPr>
          <p:grpSpPr>
            <a:xfrm>
              <a:off x="0" y="-25400"/>
              <a:ext cx="10693400" cy="7594600"/>
              <a:chOff x="0" y="-25400"/>
              <a:chExt cx="10693400" cy="7594600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90F8693C-75AB-E3A8-4F4C-CFCB54DE60BA}"/>
                  </a:ext>
                </a:extLst>
              </p:cNvPr>
              <p:cNvGrpSpPr/>
              <p:nvPr/>
            </p:nvGrpSpPr>
            <p:grpSpPr>
              <a:xfrm>
                <a:off x="0" y="-25400"/>
                <a:ext cx="10693400" cy="7594600"/>
                <a:chOff x="0" y="-25400"/>
                <a:chExt cx="10693400" cy="7594600"/>
              </a:xfrm>
            </p:grpSpPr>
            <p:pic>
              <p:nvPicPr>
                <p:cNvPr id="2" name="Picture 2">
                  <a:extLst>
                    <a:ext uri="{FF2B5EF4-FFF2-40B4-BE49-F238E27FC236}">
                      <a16:creationId xmlns:a16="http://schemas.microsoft.com/office/drawing/2014/main" id="{B0280D42-A71B-95A9-BF19-4162D2B587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0693400" cy="7569200"/>
                </a:xfrm>
                <a:prstGeom prst="rect">
                  <a:avLst/>
                </a:prstGeom>
              </p:spPr>
            </p:pic>
            <p:grpSp>
              <p:nvGrpSpPr>
                <p:cNvPr id="17" name="그룹 16">
                  <a:extLst>
                    <a:ext uri="{FF2B5EF4-FFF2-40B4-BE49-F238E27FC236}">
                      <a16:creationId xmlns:a16="http://schemas.microsoft.com/office/drawing/2014/main" id="{6D6C7363-BCD9-B54E-757F-5CE0F5A9549A}"/>
                    </a:ext>
                  </a:extLst>
                </p:cNvPr>
                <p:cNvGrpSpPr/>
                <p:nvPr/>
              </p:nvGrpSpPr>
              <p:grpSpPr>
                <a:xfrm>
                  <a:off x="317500" y="-25400"/>
                  <a:ext cx="3175000" cy="1333500"/>
                  <a:chOff x="6807200" y="812800"/>
                  <a:chExt cx="3175000" cy="1333500"/>
                </a:xfrm>
              </p:grpSpPr>
              <p:pic>
                <p:nvPicPr>
                  <p:cNvPr id="14" name="Picture 14">
                    <a:extLst>
                      <a:ext uri="{FF2B5EF4-FFF2-40B4-BE49-F238E27FC236}">
                        <a16:creationId xmlns:a16="http://schemas.microsoft.com/office/drawing/2014/main" id="{1C3C4691-2A5F-E751-4C58-97F260E2E7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8100000">
                    <a:off x="7035800" y="1244600"/>
                    <a:ext cx="685800" cy="50800"/>
                  </a:xfrm>
                  <a:prstGeom prst="rect">
                    <a:avLst/>
                  </a:prstGeom>
                </p:spPr>
              </p:pic>
              <p:grpSp>
                <p:nvGrpSpPr>
                  <p:cNvPr id="16" name="그룹 15">
                    <a:extLst>
                      <a:ext uri="{FF2B5EF4-FFF2-40B4-BE49-F238E27FC236}">
                        <a16:creationId xmlns:a16="http://schemas.microsoft.com/office/drawing/2014/main" id="{744A0C60-321B-2F03-7F13-5C2E448EA111}"/>
                      </a:ext>
                    </a:extLst>
                  </p:cNvPr>
                  <p:cNvGrpSpPr/>
                  <p:nvPr/>
                </p:nvGrpSpPr>
                <p:grpSpPr>
                  <a:xfrm>
                    <a:off x="6807200" y="812800"/>
                    <a:ext cx="3175000" cy="1333500"/>
                    <a:chOff x="6807200" y="812800"/>
                    <a:chExt cx="3175000" cy="1333500"/>
                  </a:xfrm>
                </p:grpSpPr>
                <p:sp>
                  <p:nvSpPr>
                    <p:cNvPr id="10" name="TextBox 10">
                      <a:extLst>
                        <a:ext uri="{FF2B5EF4-FFF2-40B4-BE49-F238E27FC236}">
                          <a16:creationId xmlns:a16="http://schemas.microsoft.com/office/drawing/2014/main" id="{121479D7-C3A8-7025-5EAC-50BE8DED3D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07200" y="901700"/>
                      <a:ext cx="3175000" cy="12446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98936"/>
                        </a:lnSpc>
                      </a:pPr>
                      <a:r>
                        <a:rPr lang="ko-KR" altLang="en-US" sz="3800" b="1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추가된</a:t>
                      </a:r>
                      <a:r>
                        <a:rPr lang="ko-KR" altLang="en-US" sz="3800" b="1" i="0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기능</a:t>
                      </a:r>
                      <a:endParaRPr lang="ko-KR" sz="3800" b="1" i="0" u="none" strike="noStrike" dirty="0">
                        <a:solidFill>
                          <a:srgbClr val="214301"/>
                        </a:solidFill>
                        <a:latin typeface="바탕" panose="02030600000101010101" pitchFamily="18" charset="-127"/>
                        <a:ea typeface="바탕" panose="02030600000101010101" pitchFamily="18" charset="-127"/>
                      </a:endParaRPr>
                    </a:p>
                  </p:txBody>
                </p:sp>
                <p:sp>
                  <p:nvSpPr>
                    <p:cNvPr id="15" name="TextBox 15">
                      <a:extLst>
                        <a:ext uri="{FF2B5EF4-FFF2-40B4-BE49-F238E27FC236}">
                          <a16:creationId xmlns:a16="http://schemas.microsoft.com/office/drawing/2014/main" id="{CA52C86F-4D70-1165-CD4F-6B4806D181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3400" y="812800"/>
                      <a:ext cx="444500" cy="7239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137780"/>
                        </a:lnSpc>
                      </a:pPr>
                      <a:r>
                        <a:rPr lang="en-US" sz="4000" b="0" i="1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F383C844-D172-A46A-CB40-C793809D2BD6}"/>
                  </a:ext>
                </a:extLst>
              </p:cNvPr>
              <p:cNvGrpSpPr/>
              <p:nvPr/>
            </p:nvGrpSpPr>
            <p:grpSpPr>
              <a:xfrm>
                <a:off x="698499" y="1482707"/>
                <a:ext cx="9296400" cy="5807092"/>
                <a:chOff x="1425127" y="1483383"/>
                <a:chExt cx="7815500" cy="5560292"/>
              </a:xfrm>
            </p:grpSpPr>
            <p:pic>
              <p:nvPicPr>
                <p:cNvPr id="3" name="Picture 3">
                  <a:extLst>
                    <a:ext uri="{FF2B5EF4-FFF2-40B4-BE49-F238E27FC236}">
                      <a16:creationId xmlns:a16="http://schemas.microsoft.com/office/drawing/2014/main" id="{8DE93110-0495-9245-FFEE-6F41EAFBC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87000"/>
                </a:blip>
                <a:stretch>
                  <a:fillRect/>
                </a:stretch>
              </p:blipFill>
              <p:spPr>
                <a:xfrm>
                  <a:off x="1425127" y="1498600"/>
                  <a:ext cx="7815500" cy="5545075"/>
                </a:xfrm>
                <a:prstGeom prst="rect">
                  <a:avLst/>
                </a:prstGeom>
              </p:spPr>
            </p:pic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71F49BF7-B97C-7EE0-F677-207A60E277AA}"/>
                    </a:ext>
                  </a:extLst>
                </p:cNvPr>
                <p:cNvSpPr txBox="1"/>
                <p:nvPr/>
              </p:nvSpPr>
              <p:spPr>
                <a:xfrm>
                  <a:off x="3282911" y="1483383"/>
                  <a:ext cx="4261982" cy="1094423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137780"/>
                    </a:lnSpc>
                  </a:pPr>
                  <a:r>
                    <a:rPr lang="ko-KR" altLang="en-US" sz="2400" i="1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농장 내 측정 결과 및 이미지 출력</a:t>
                  </a:r>
                  <a:endParaRPr lang="en-US" altLang="ko-KR" sz="2400" b="0" i="1" u="none" strike="noStrike" dirty="0">
                    <a:solidFill>
                      <a:srgbClr val="FFFFFF"/>
                    </a:solidFill>
                    <a:latin typeface="바탕" panose="02030600000101010101" pitchFamily="18" charset="-127"/>
                    <a:ea typeface="바탕" panose="02030600000101010101" pitchFamily="18" charset="-127"/>
                  </a:endParaRPr>
                </a:p>
              </p:txBody>
            </p:sp>
          </p:grpSp>
        </p:grp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8DDDAFAC-B05F-DCCB-3E53-BBE13F3CD3DB}"/>
                </a:ext>
              </a:extLst>
            </p:cNvPr>
            <p:cNvSpPr txBox="1"/>
            <p:nvPr/>
          </p:nvSpPr>
          <p:spPr>
            <a:xfrm>
              <a:off x="3220150" y="5918200"/>
              <a:ext cx="4253098" cy="10079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원하는 열에 대한</a:t>
              </a:r>
              <a:r>
                <a:rPr lang="en-US" altLang="ko-KR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 </a:t>
              </a: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딸기 판별 결과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en-US" altLang="ko-KR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2</a:t>
              </a: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차 검수 가능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A121533C-69B4-27B8-781F-DF9501F7D575}"/>
              </a:ext>
            </a:extLst>
          </p:cNvPr>
          <p:cNvGrpSpPr/>
          <p:nvPr/>
        </p:nvGrpSpPr>
        <p:grpSpPr>
          <a:xfrm>
            <a:off x="1640854" y="2790807"/>
            <a:ext cx="7411690" cy="2754422"/>
            <a:chOff x="947166" y="2901948"/>
            <a:chExt cx="7411690" cy="2406652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1AFC4C8A-A520-8469-5024-0CA1EC68E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300" y="2901948"/>
              <a:ext cx="5069556" cy="2406652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75EC5647-B537-31A5-D44C-98EDD76F0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66" y="2901949"/>
              <a:ext cx="5069554" cy="2406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234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255D4-A8ED-C67C-4AAD-82BDA8271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66623AA4-3B42-AC49-81C6-446F28A5D2F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CC79682E-2FF8-2B4D-C942-77EA50F8BAF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9A7FB39-55B3-EDD6-0BA1-51CBAF14F1D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9D167902-70C8-9E8D-AA43-4384A7C85D78}"/>
              </a:ext>
            </a:extLst>
          </p:cNvPr>
          <p:cNvGrpSpPr/>
          <p:nvPr/>
        </p:nvGrpSpPr>
        <p:grpSpPr>
          <a:xfrm>
            <a:off x="0" y="-25400"/>
            <a:ext cx="10693400" cy="7594600"/>
            <a:chOff x="0" y="-25400"/>
            <a:chExt cx="10693400" cy="759460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377AA072-4C75-6C62-65F8-46502D2311B0}"/>
                </a:ext>
              </a:extLst>
            </p:cNvPr>
            <p:cNvGrpSpPr/>
            <p:nvPr/>
          </p:nvGrpSpPr>
          <p:grpSpPr>
            <a:xfrm>
              <a:off x="0" y="-25400"/>
              <a:ext cx="10693400" cy="7594600"/>
              <a:chOff x="0" y="-25400"/>
              <a:chExt cx="10693400" cy="7594600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94EE111B-968B-8791-3079-E3410C5D098C}"/>
                  </a:ext>
                </a:extLst>
              </p:cNvPr>
              <p:cNvGrpSpPr/>
              <p:nvPr/>
            </p:nvGrpSpPr>
            <p:grpSpPr>
              <a:xfrm>
                <a:off x="0" y="-25400"/>
                <a:ext cx="10693400" cy="7594600"/>
                <a:chOff x="0" y="-25400"/>
                <a:chExt cx="10693400" cy="7594600"/>
              </a:xfrm>
            </p:grpSpPr>
            <p:pic>
              <p:nvPicPr>
                <p:cNvPr id="2" name="Picture 2">
                  <a:extLst>
                    <a:ext uri="{FF2B5EF4-FFF2-40B4-BE49-F238E27FC236}">
                      <a16:creationId xmlns:a16="http://schemas.microsoft.com/office/drawing/2014/main" id="{483D0F95-2AC6-7628-5C14-57112148D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0693400" cy="7569200"/>
                </a:xfrm>
                <a:prstGeom prst="rect">
                  <a:avLst/>
                </a:prstGeom>
              </p:spPr>
            </p:pic>
            <p:grpSp>
              <p:nvGrpSpPr>
                <p:cNvPr id="17" name="그룹 16">
                  <a:extLst>
                    <a:ext uri="{FF2B5EF4-FFF2-40B4-BE49-F238E27FC236}">
                      <a16:creationId xmlns:a16="http://schemas.microsoft.com/office/drawing/2014/main" id="{F0344502-659D-FAE0-E77B-1EC9D1E168FC}"/>
                    </a:ext>
                  </a:extLst>
                </p:cNvPr>
                <p:cNvGrpSpPr/>
                <p:nvPr/>
              </p:nvGrpSpPr>
              <p:grpSpPr>
                <a:xfrm>
                  <a:off x="317500" y="-25400"/>
                  <a:ext cx="3175000" cy="1333500"/>
                  <a:chOff x="6807200" y="812800"/>
                  <a:chExt cx="3175000" cy="1333500"/>
                </a:xfrm>
              </p:grpSpPr>
              <p:pic>
                <p:nvPicPr>
                  <p:cNvPr id="14" name="Picture 14">
                    <a:extLst>
                      <a:ext uri="{FF2B5EF4-FFF2-40B4-BE49-F238E27FC236}">
                        <a16:creationId xmlns:a16="http://schemas.microsoft.com/office/drawing/2014/main" id="{6B662F26-A5CE-1516-3041-B407A92C7F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8100000">
                    <a:off x="7035800" y="1244600"/>
                    <a:ext cx="685800" cy="50800"/>
                  </a:xfrm>
                  <a:prstGeom prst="rect">
                    <a:avLst/>
                  </a:prstGeom>
                </p:spPr>
              </p:pic>
              <p:grpSp>
                <p:nvGrpSpPr>
                  <p:cNvPr id="16" name="그룹 15">
                    <a:extLst>
                      <a:ext uri="{FF2B5EF4-FFF2-40B4-BE49-F238E27FC236}">
                        <a16:creationId xmlns:a16="http://schemas.microsoft.com/office/drawing/2014/main" id="{CECE4038-9F90-D846-B2D5-922CC8C78CF6}"/>
                      </a:ext>
                    </a:extLst>
                  </p:cNvPr>
                  <p:cNvGrpSpPr/>
                  <p:nvPr/>
                </p:nvGrpSpPr>
                <p:grpSpPr>
                  <a:xfrm>
                    <a:off x="6807200" y="812800"/>
                    <a:ext cx="3175000" cy="1333500"/>
                    <a:chOff x="6807200" y="812800"/>
                    <a:chExt cx="3175000" cy="1333500"/>
                  </a:xfrm>
                </p:grpSpPr>
                <p:sp>
                  <p:nvSpPr>
                    <p:cNvPr id="10" name="TextBox 10">
                      <a:extLst>
                        <a:ext uri="{FF2B5EF4-FFF2-40B4-BE49-F238E27FC236}">
                          <a16:creationId xmlns:a16="http://schemas.microsoft.com/office/drawing/2014/main" id="{763DD2E9-86E9-8FAC-74F9-9345165419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07200" y="901700"/>
                      <a:ext cx="3175000" cy="12446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98936"/>
                        </a:lnSpc>
                      </a:pPr>
                      <a:r>
                        <a:rPr lang="ko-KR" altLang="en-US" sz="3800" b="1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추가된</a:t>
                      </a:r>
                      <a:r>
                        <a:rPr lang="ko-KR" altLang="en-US" sz="3800" b="1" i="0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기능</a:t>
                      </a:r>
                      <a:endParaRPr lang="ko-KR" sz="3800" b="1" i="0" u="none" strike="noStrike" dirty="0">
                        <a:solidFill>
                          <a:srgbClr val="214301"/>
                        </a:solidFill>
                        <a:latin typeface="바탕" panose="02030600000101010101" pitchFamily="18" charset="-127"/>
                        <a:ea typeface="바탕" panose="02030600000101010101" pitchFamily="18" charset="-127"/>
                      </a:endParaRPr>
                    </a:p>
                  </p:txBody>
                </p:sp>
                <p:sp>
                  <p:nvSpPr>
                    <p:cNvPr id="15" name="TextBox 15">
                      <a:extLst>
                        <a:ext uri="{FF2B5EF4-FFF2-40B4-BE49-F238E27FC236}">
                          <a16:creationId xmlns:a16="http://schemas.microsoft.com/office/drawing/2014/main" id="{4CBE80BE-A93A-3C93-D3BA-289DEBB8BF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3400" y="812800"/>
                      <a:ext cx="444500" cy="7239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137780"/>
                        </a:lnSpc>
                      </a:pPr>
                      <a:r>
                        <a:rPr lang="en-US" sz="4000" b="0" i="1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70F30A67-4829-5C07-E022-BC831B362CF8}"/>
                  </a:ext>
                </a:extLst>
              </p:cNvPr>
              <p:cNvGrpSpPr/>
              <p:nvPr/>
            </p:nvGrpSpPr>
            <p:grpSpPr>
              <a:xfrm>
                <a:off x="698499" y="1482707"/>
                <a:ext cx="9296400" cy="5807092"/>
                <a:chOff x="1425127" y="1483383"/>
                <a:chExt cx="7815500" cy="5560292"/>
              </a:xfrm>
            </p:grpSpPr>
            <p:pic>
              <p:nvPicPr>
                <p:cNvPr id="3" name="Picture 3">
                  <a:extLst>
                    <a:ext uri="{FF2B5EF4-FFF2-40B4-BE49-F238E27FC236}">
                      <a16:creationId xmlns:a16="http://schemas.microsoft.com/office/drawing/2014/main" id="{31362D5D-6C24-6117-610F-512216A40C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87000"/>
                </a:blip>
                <a:stretch>
                  <a:fillRect/>
                </a:stretch>
              </p:blipFill>
              <p:spPr>
                <a:xfrm>
                  <a:off x="1425127" y="1498600"/>
                  <a:ext cx="7815500" cy="5545075"/>
                </a:xfrm>
                <a:prstGeom prst="rect">
                  <a:avLst/>
                </a:prstGeom>
              </p:spPr>
            </p:pic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6DE464F9-E6E7-D785-35EA-7B801648CEB0}"/>
                    </a:ext>
                  </a:extLst>
                </p:cNvPr>
                <p:cNvSpPr txBox="1"/>
                <p:nvPr/>
              </p:nvSpPr>
              <p:spPr>
                <a:xfrm>
                  <a:off x="3282911" y="1483383"/>
                  <a:ext cx="4261982" cy="1094423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137780"/>
                    </a:lnSpc>
                  </a:pPr>
                  <a:r>
                    <a:rPr lang="ko-KR" altLang="en-US" sz="2400" b="0" i="1" u="none" strike="noStrike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통계 정보 다각화 및 </a:t>
                  </a:r>
                  <a:r>
                    <a:rPr lang="en-US" altLang="ko-KR" sz="2400" b="0" i="1" u="none" strike="noStrike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UI </a:t>
                  </a:r>
                  <a:r>
                    <a:rPr lang="ko-KR" altLang="en-US" sz="2400" b="0" i="1" u="none" strike="noStrike" dirty="0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개선</a:t>
                  </a:r>
                  <a:endParaRPr lang="en-US" altLang="ko-KR" sz="2400" b="0" i="1" u="none" strike="noStrike" dirty="0">
                    <a:solidFill>
                      <a:srgbClr val="FFFFFF"/>
                    </a:solidFill>
                    <a:latin typeface="바탕" panose="02030600000101010101" pitchFamily="18" charset="-127"/>
                    <a:ea typeface="바탕" panose="02030600000101010101" pitchFamily="18" charset="-127"/>
                  </a:endParaRPr>
                </a:p>
              </p:txBody>
            </p:sp>
          </p:grpSp>
        </p:grp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39AD048B-B633-A5AD-D342-D7ADD5404905}"/>
                </a:ext>
              </a:extLst>
            </p:cNvPr>
            <p:cNvSpPr txBox="1"/>
            <p:nvPr/>
          </p:nvSpPr>
          <p:spPr>
            <a:xfrm>
              <a:off x="3822700" y="6053229"/>
              <a:ext cx="3879150" cy="7793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다양한 모드 지원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63BC9A00-DC5E-A031-E552-723BBC4F28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50" y="2651107"/>
            <a:ext cx="5726652" cy="31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4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EF5DC-BACF-1044-AE42-116F33C9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E19DCDF7-F74F-1177-B1F8-BCD7E19AF35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645EF58A-31B7-5C65-88ED-38786F740B2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ED6D7AA-5FDF-04A1-6614-7FF04E536A5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0CF0129-E538-C7AE-9D7C-84FFE8E1FC8A}"/>
              </a:ext>
            </a:extLst>
          </p:cNvPr>
          <p:cNvGrpSpPr/>
          <p:nvPr/>
        </p:nvGrpSpPr>
        <p:grpSpPr>
          <a:xfrm>
            <a:off x="0" y="-25400"/>
            <a:ext cx="10693400" cy="7594600"/>
            <a:chOff x="0" y="-25400"/>
            <a:chExt cx="10693400" cy="759460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8847DCB4-832A-4C80-D231-7C586582DEFB}"/>
                </a:ext>
              </a:extLst>
            </p:cNvPr>
            <p:cNvGrpSpPr/>
            <p:nvPr/>
          </p:nvGrpSpPr>
          <p:grpSpPr>
            <a:xfrm>
              <a:off x="0" y="-25400"/>
              <a:ext cx="10693400" cy="7594600"/>
              <a:chOff x="0" y="-25400"/>
              <a:chExt cx="10693400" cy="7594600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6E1C8559-043D-60F5-A087-3576D733AB1A}"/>
                  </a:ext>
                </a:extLst>
              </p:cNvPr>
              <p:cNvGrpSpPr/>
              <p:nvPr/>
            </p:nvGrpSpPr>
            <p:grpSpPr>
              <a:xfrm>
                <a:off x="0" y="-25400"/>
                <a:ext cx="10693400" cy="7594600"/>
                <a:chOff x="0" y="-25400"/>
                <a:chExt cx="10693400" cy="7594600"/>
              </a:xfrm>
            </p:grpSpPr>
            <p:pic>
              <p:nvPicPr>
                <p:cNvPr id="2" name="Picture 2">
                  <a:extLst>
                    <a:ext uri="{FF2B5EF4-FFF2-40B4-BE49-F238E27FC236}">
                      <a16:creationId xmlns:a16="http://schemas.microsoft.com/office/drawing/2014/main" id="{BCE55CD8-DD89-2BBF-4EB4-345C1DA799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0693400" cy="7569200"/>
                </a:xfrm>
                <a:prstGeom prst="rect">
                  <a:avLst/>
                </a:prstGeom>
              </p:spPr>
            </p:pic>
            <p:grpSp>
              <p:nvGrpSpPr>
                <p:cNvPr id="17" name="그룹 16">
                  <a:extLst>
                    <a:ext uri="{FF2B5EF4-FFF2-40B4-BE49-F238E27FC236}">
                      <a16:creationId xmlns:a16="http://schemas.microsoft.com/office/drawing/2014/main" id="{F6E5BD29-A4D1-3BAA-9E6B-E70FF06D98DD}"/>
                    </a:ext>
                  </a:extLst>
                </p:cNvPr>
                <p:cNvGrpSpPr/>
                <p:nvPr/>
              </p:nvGrpSpPr>
              <p:grpSpPr>
                <a:xfrm>
                  <a:off x="317500" y="-25400"/>
                  <a:ext cx="3175000" cy="1333500"/>
                  <a:chOff x="6807200" y="812800"/>
                  <a:chExt cx="3175000" cy="1333500"/>
                </a:xfrm>
              </p:grpSpPr>
              <p:pic>
                <p:nvPicPr>
                  <p:cNvPr id="14" name="Picture 14">
                    <a:extLst>
                      <a:ext uri="{FF2B5EF4-FFF2-40B4-BE49-F238E27FC236}">
                        <a16:creationId xmlns:a16="http://schemas.microsoft.com/office/drawing/2014/main" id="{65624B6B-8C0C-65CA-80F0-85BE1CA5F9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8100000">
                    <a:off x="7035800" y="1244600"/>
                    <a:ext cx="685800" cy="50800"/>
                  </a:xfrm>
                  <a:prstGeom prst="rect">
                    <a:avLst/>
                  </a:prstGeom>
                </p:spPr>
              </p:pic>
              <p:grpSp>
                <p:nvGrpSpPr>
                  <p:cNvPr id="16" name="그룹 15">
                    <a:extLst>
                      <a:ext uri="{FF2B5EF4-FFF2-40B4-BE49-F238E27FC236}">
                        <a16:creationId xmlns:a16="http://schemas.microsoft.com/office/drawing/2014/main" id="{AF33AEC0-A879-8E56-1FA7-D9EB076766F3}"/>
                      </a:ext>
                    </a:extLst>
                  </p:cNvPr>
                  <p:cNvGrpSpPr/>
                  <p:nvPr/>
                </p:nvGrpSpPr>
                <p:grpSpPr>
                  <a:xfrm>
                    <a:off x="6807200" y="812800"/>
                    <a:ext cx="3175000" cy="1333500"/>
                    <a:chOff x="6807200" y="812800"/>
                    <a:chExt cx="3175000" cy="1333500"/>
                  </a:xfrm>
                </p:grpSpPr>
                <p:sp>
                  <p:nvSpPr>
                    <p:cNvPr id="10" name="TextBox 10">
                      <a:extLst>
                        <a:ext uri="{FF2B5EF4-FFF2-40B4-BE49-F238E27FC236}">
                          <a16:creationId xmlns:a16="http://schemas.microsoft.com/office/drawing/2014/main" id="{D64251F5-AB72-D90A-B913-D9E4AD6B40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07200" y="901700"/>
                      <a:ext cx="3175000" cy="12446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98936"/>
                        </a:lnSpc>
                      </a:pPr>
                      <a:r>
                        <a:rPr lang="ko-KR" altLang="en-US" sz="3800" b="1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추가된</a:t>
                      </a:r>
                      <a:r>
                        <a:rPr lang="ko-KR" altLang="en-US" sz="3800" b="1" i="0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  <a:ea typeface="바탕" panose="02030600000101010101" pitchFamily="18" charset="-127"/>
                        </a:rPr>
                        <a:t> 기능</a:t>
                      </a:r>
                      <a:endParaRPr lang="ko-KR" sz="3800" b="1" i="0" u="none" strike="noStrike" dirty="0">
                        <a:solidFill>
                          <a:srgbClr val="214301"/>
                        </a:solidFill>
                        <a:latin typeface="바탕" panose="02030600000101010101" pitchFamily="18" charset="-127"/>
                        <a:ea typeface="바탕" panose="02030600000101010101" pitchFamily="18" charset="-127"/>
                      </a:endParaRPr>
                    </a:p>
                  </p:txBody>
                </p:sp>
                <p:sp>
                  <p:nvSpPr>
                    <p:cNvPr id="15" name="TextBox 15">
                      <a:extLst>
                        <a:ext uri="{FF2B5EF4-FFF2-40B4-BE49-F238E27FC236}">
                          <a16:creationId xmlns:a16="http://schemas.microsoft.com/office/drawing/2014/main" id="{88B6FCA0-AADB-3E0B-CB17-4C39B9EFEDD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3400" y="812800"/>
                      <a:ext cx="444500" cy="7239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lvl="0" algn="ctr">
                        <a:lnSpc>
                          <a:spcPct val="137780"/>
                        </a:lnSpc>
                      </a:pPr>
                      <a:r>
                        <a:rPr lang="en-US" sz="4000" b="0" i="1" u="none" strike="noStrike" dirty="0">
                          <a:solidFill>
                            <a:srgbClr val="214301"/>
                          </a:solidFill>
                          <a:latin typeface="바탕" panose="02030600000101010101" pitchFamily="18" charset="-127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23D07888-245F-472E-97F7-2DDD50FCE352}"/>
                  </a:ext>
                </a:extLst>
              </p:cNvPr>
              <p:cNvGrpSpPr/>
              <p:nvPr/>
            </p:nvGrpSpPr>
            <p:grpSpPr>
              <a:xfrm>
                <a:off x="698499" y="1482707"/>
                <a:ext cx="9296400" cy="5807092"/>
                <a:chOff x="1425127" y="1483383"/>
                <a:chExt cx="7815500" cy="5560292"/>
              </a:xfrm>
            </p:grpSpPr>
            <p:pic>
              <p:nvPicPr>
                <p:cNvPr id="3" name="Picture 3">
                  <a:extLst>
                    <a:ext uri="{FF2B5EF4-FFF2-40B4-BE49-F238E27FC236}">
                      <a16:creationId xmlns:a16="http://schemas.microsoft.com/office/drawing/2014/main" id="{9D7B84B1-3E7D-7F67-D798-6189F42413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87000"/>
                </a:blip>
                <a:stretch>
                  <a:fillRect/>
                </a:stretch>
              </p:blipFill>
              <p:spPr>
                <a:xfrm>
                  <a:off x="1425127" y="1498600"/>
                  <a:ext cx="7815500" cy="5545075"/>
                </a:xfrm>
                <a:prstGeom prst="rect">
                  <a:avLst/>
                </a:prstGeom>
              </p:spPr>
            </p:pic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F30165A3-C20A-FCE8-9D35-751E58BADA85}"/>
                    </a:ext>
                  </a:extLst>
                </p:cNvPr>
                <p:cNvSpPr txBox="1"/>
                <p:nvPr/>
              </p:nvSpPr>
              <p:spPr>
                <a:xfrm>
                  <a:off x="2898542" y="1483383"/>
                  <a:ext cx="5381164" cy="1094423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137780"/>
                    </a:lnSpc>
                  </a:pPr>
                  <a:r>
                    <a:rPr lang="ko-KR" altLang="en-US" sz="2400" b="0" i="1" u="none" strike="noStrike">
                      <a:solidFill>
                        <a:srgbClr val="FFFFFF"/>
                      </a:solidFill>
                      <a:latin typeface="바탕" panose="02030600000101010101" pitchFamily="18" charset="-127"/>
                      <a:ea typeface="바탕" panose="02030600000101010101" pitchFamily="18" charset="-127"/>
                    </a:rPr>
                    <a:t>직접 이미지 업로드 및 그에 따른 결과 반환</a:t>
                  </a:r>
                  <a:endParaRPr lang="en-US" altLang="ko-KR" sz="2400" b="0" i="1" u="none" strike="noStrike" dirty="0">
                    <a:solidFill>
                      <a:srgbClr val="FFFFFF"/>
                    </a:solidFill>
                    <a:latin typeface="바탕" panose="02030600000101010101" pitchFamily="18" charset="-127"/>
                    <a:ea typeface="바탕" panose="02030600000101010101" pitchFamily="18" charset="-127"/>
                  </a:endParaRPr>
                </a:p>
              </p:txBody>
            </p:sp>
          </p:grpSp>
        </p:grp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299D8DED-3355-7006-97B6-FEACE8C42742}"/>
                </a:ext>
              </a:extLst>
            </p:cNvPr>
            <p:cNvSpPr txBox="1"/>
            <p:nvPr/>
          </p:nvSpPr>
          <p:spPr>
            <a:xfrm>
              <a:off x="2451101" y="5883010"/>
              <a:ext cx="5562600" cy="12783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342900" lvl="0" indent="-342900">
                <a:lnSpc>
                  <a:spcPct val="137780"/>
                </a:lnSpc>
                <a:buFont typeface="Wingdings" panose="05000000000000000000" pitchFamily="2" charset="2"/>
                <a:buChar char="Ø"/>
              </a:pPr>
              <a:r>
                <a:rPr lang="ko-KR" altLang="en-US" sz="2000" i="1" dirty="0">
                  <a:solidFill>
                    <a:srgbClr val="FFFFFF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원하는 이미지를 업로드 후 실시간 분석 가능</a:t>
              </a:r>
              <a:endParaRPr lang="en-US" altLang="ko-KR" sz="2000" i="1" dirty="0">
                <a:solidFill>
                  <a:srgbClr val="FFFFFF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CB41E7CF-88E2-749F-C84D-CBC8D97F0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098800"/>
            <a:ext cx="4301640" cy="256398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B27C5E0-4483-D01C-A542-DBE37DE36A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68" y="3098800"/>
            <a:ext cx="4455931" cy="256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90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264</Words>
  <Application>Microsoft Office PowerPoint</Application>
  <PresentationFormat>사용자 지정</PresentationFormat>
  <Paragraphs>94</Paragraphs>
  <Slides>13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9" baseType="lpstr">
      <vt:lpstr>Wingdings</vt:lpstr>
      <vt:lpstr>Calibri</vt:lpstr>
      <vt:lpstr>Arial</vt:lpstr>
      <vt:lpstr>NanumSquare Regular</vt:lpstr>
      <vt:lpstr>바탕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박종범박종범</dc:creator>
  <cp:lastModifiedBy>박종범 박종범</cp:lastModifiedBy>
  <cp:revision>30</cp:revision>
  <dcterms:created xsi:type="dcterms:W3CDTF">2006-08-16T00:00:00Z</dcterms:created>
  <dcterms:modified xsi:type="dcterms:W3CDTF">2025-11-20T04:07:11Z</dcterms:modified>
</cp:coreProperties>
</file>